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8" r:id="rId2"/>
    <p:sldId id="559" r:id="rId3"/>
    <p:sldId id="560" r:id="rId4"/>
    <p:sldId id="565" r:id="rId5"/>
    <p:sldId id="567" r:id="rId6"/>
    <p:sldId id="561" r:id="rId7"/>
    <p:sldId id="568" r:id="rId8"/>
    <p:sldId id="562" r:id="rId9"/>
    <p:sldId id="572" r:id="rId10"/>
    <p:sldId id="569" r:id="rId11"/>
    <p:sldId id="570" r:id="rId12"/>
    <p:sldId id="558" r:id="rId13"/>
    <p:sldId id="5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1"/>
    <p:restoredTop sz="96000"/>
  </p:normalViewPr>
  <p:slideViewPr>
    <p:cSldViewPr snapToGrid="0" snapToObjects="1">
      <p:cViewPr>
        <p:scale>
          <a:sx n="79" d="100"/>
          <a:sy n="79" d="100"/>
        </p:scale>
        <p:origin x="10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D7EC9-83C6-A14B-BB36-D2F3E0AD3EAC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A8F2E-BA7D-CA4F-AB46-A108CE47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9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1266EA-74C9-BB4F-BC4D-DD45E5E2C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EFEF51-2024-084D-B709-0F289E7D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376C61-8259-ED42-B658-5599CD470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C60B0-2B15-9E47-89C3-E09655C0EF7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430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1266EA-74C9-BB4F-BC4D-DD45E5E2C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EFEF51-2024-084D-B709-0F289E7D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376C61-8259-ED42-B658-5599CD470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C60B0-2B15-9E47-89C3-E09655C0EF7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11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1266EA-74C9-BB4F-BC4D-DD45E5E2C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EFEF51-2024-084D-B709-0F289E7D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376C61-8259-ED42-B658-5599CD470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C60B0-2B15-9E47-89C3-E09655C0EF7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556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1266EA-74C9-BB4F-BC4D-DD45E5E2C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EFEF51-2024-084D-B709-0F289E7D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376C61-8259-ED42-B658-5599CD470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C60B0-2B15-9E47-89C3-E09655C0EF7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65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1266EA-74C9-BB4F-BC4D-DD45E5E2C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EFEF51-2024-084D-B709-0F289E7D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376C61-8259-ED42-B658-5599CD470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C60B0-2B15-9E47-89C3-E09655C0EF7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47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1266EA-74C9-BB4F-BC4D-DD45E5E2C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EFEF51-2024-084D-B709-0F289E7D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376C61-8259-ED42-B658-5599CD470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C60B0-2B15-9E47-89C3-E09655C0EF7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6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1266EA-74C9-BB4F-BC4D-DD45E5E2C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EFEF51-2024-084D-B709-0F289E7D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376C61-8259-ED42-B658-5599CD470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C60B0-2B15-9E47-89C3-E09655C0EF7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55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1266EA-74C9-BB4F-BC4D-DD45E5E2C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EFEF51-2024-084D-B709-0F289E7D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376C61-8259-ED42-B658-5599CD470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C60B0-2B15-9E47-89C3-E09655C0EF7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88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1266EA-74C9-BB4F-BC4D-DD45E5E2C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EFEF51-2024-084D-B709-0F289E7D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376C61-8259-ED42-B658-5599CD470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C60B0-2B15-9E47-89C3-E09655C0EF7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3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1266EA-74C9-BB4F-BC4D-DD45E5E2C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EFEF51-2024-084D-B709-0F289E7D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376C61-8259-ED42-B658-5599CD470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C60B0-2B15-9E47-89C3-E09655C0EF7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52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1266EA-74C9-BB4F-BC4D-DD45E5E2C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EFEF51-2024-084D-B709-0F289E7D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376C61-8259-ED42-B658-5599CD470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C60B0-2B15-9E47-89C3-E09655C0EF7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548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1266EA-74C9-BB4F-BC4D-DD45E5E2C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FEFEF51-2024-084D-B709-0F289E7D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376C61-8259-ED42-B658-5599CD470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C60B0-2B15-9E47-89C3-E09655C0EF7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57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College of Fashion, University of the Arts London logo">
            <a:extLst>
              <a:ext uri="{FF2B5EF4-FFF2-40B4-BE49-F238E27FC236}">
                <a16:creationId xmlns:a16="http://schemas.microsoft.com/office/drawing/2014/main" id="{DDC27CC6-66D3-C040-88D3-563FEE811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0" y="261287"/>
            <a:ext cx="4371975" cy="993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291" y="1620000"/>
            <a:ext cx="11232284" cy="3620215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291" y="5625950"/>
            <a:ext cx="11232284" cy="971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3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F8E0B70-5C30-5847-8AEF-774CFAD7E2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58CE39-2EA0-9949-BF9D-697281F619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9426" y="1592263"/>
            <a:ext cx="5616574" cy="435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A0B221D-7C49-BD4E-B0DD-913726BFFA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1859622"/>
            <a:ext cx="5040000" cy="3622327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statement text or quote in the space, use 34pt or 24pt text</a:t>
            </a:r>
          </a:p>
        </p:txBody>
      </p:sp>
      <p:sp>
        <p:nvSpPr>
          <p:cNvPr id="11" name="Picture Placeholder 10" descr="Add image here">
            <a:extLst>
              <a:ext uri="{FF2B5EF4-FFF2-40B4-BE49-F238E27FC236}">
                <a16:creationId xmlns:a16="http://schemas.microsoft.com/office/drawing/2014/main" id="{5A57B211-0045-2844-B5DA-1D7E13A68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592262"/>
            <a:ext cx="5615999" cy="435768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486ED54-4819-0E4E-AAD0-F81E28FB01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5481950"/>
            <a:ext cx="2230339" cy="46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800"/>
            </a:lvl1pPr>
            <a:lvl2pPr marL="432000" indent="0">
              <a:buFontTx/>
              <a:buNone/>
              <a:defRPr sz="1200"/>
            </a:lvl2pPr>
          </a:lstStyle>
          <a:p>
            <a:pPr lvl="1"/>
            <a:r>
              <a:rPr lang="en-US" dirty="0"/>
              <a:t> Image credit</a:t>
            </a:r>
            <a:br>
              <a:rPr lang="en-US" dirty="0"/>
            </a:br>
            <a:r>
              <a:rPr lang="en-US" dirty="0"/>
              <a:t> goes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FC2831-8571-0047-869E-580ABE877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79811-36A7-ED47-BC4C-055045AB4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1D07C53-5F2E-564B-AA5D-C8C104D2E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3B8BE1E-EB54-5A43-AA5B-AD876ECA3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003" y="1592262"/>
            <a:ext cx="5544560" cy="4383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1859622"/>
            <a:ext cx="5040000" cy="3798228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statement text or quote in the space, use 34pt or 24pt text</a:t>
            </a:r>
          </a:p>
        </p:txBody>
      </p:sp>
      <p:sp>
        <p:nvSpPr>
          <p:cNvPr id="10" name="Picture Placeholder 3" descr="Add first of three images here">
            <a:extLst>
              <a:ext uri="{FF2B5EF4-FFF2-40B4-BE49-F238E27FC236}">
                <a16:creationId xmlns:a16="http://schemas.microsoft.com/office/drawing/2014/main" id="{7DA10396-CCCF-0340-BB00-412EEECBC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8" y="1592263"/>
            <a:ext cx="5544561" cy="236773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3" descr="Add second image here">
            <a:extLst>
              <a:ext uri="{FF2B5EF4-FFF2-40B4-BE49-F238E27FC236}">
                <a16:creationId xmlns:a16="http://schemas.microsoft.com/office/drawing/2014/main" id="{4CFF857B-12AB-E04C-A1F6-FC4B79FE18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7438" y="4145976"/>
            <a:ext cx="3636962" cy="180397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3" descr="Add third image here or remaove if not required">
            <a:extLst>
              <a:ext uri="{FF2B5EF4-FFF2-40B4-BE49-F238E27FC236}">
                <a16:creationId xmlns:a16="http://schemas.microsoft.com/office/drawing/2014/main" id="{8C79CD37-E4DA-FA41-8E9D-41522B86F4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948863" y="4145977"/>
            <a:ext cx="1763136" cy="180397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FD15CC-2D5D-A34D-A6E7-81613F6D4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43111EA-9D20-3448-B7C0-A5EF969B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367B92-1561-E34D-BE06-2C6F86B6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3F0AE9C-EBB9-834E-A3DE-B16392E83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54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2C96613-2613-8145-BDBC-95527046A2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C99F548-E5CC-0448-82E6-D55920EF4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33DDAB-073B-FE41-A6AF-4E5A138C354A}"/>
              </a:ext>
            </a:extLst>
          </p:cNvPr>
          <p:cNvSpPr txBox="1"/>
          <p:nvPr userDrawn="1"/>
        </p:nvSpPr>
        <p:spPr>
          <a:xfrm>
            <a:off x="479426" y="1601129"/>
            <a:ext cx="971549" cy="459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Today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2942C-93EA-4F4E-9FE7-97ED1598FA64}"/>
              </a:ext>
            </a:extLst>
          </p:cNvPr>
          <p:cNvSpPr txBox="1"/>
          <p:nvPr userDrawn="1"/>
        </p:nvSpPr>
        <p:spPr>
          <a:xfrm>
            <a:off x="1442733" y="2121634"/>
            <a:ext cx="3120806" cy="14136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January 2020</a:t>
            </a:r>
          </a:p>
          <a:p>
            <a:pPr algn="l"/>
            <a:r>
              <a:rPr lang="en-US" sz="2400" dirty="0"/>
              <a:t>Key milestone 01 and brief explanation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29B702-B3DE-0E4B-A032-9DF36505806E}"/>
              </a:ext>
            </a:extLst>
          </p:cNvPr>
          <p:cNvSpPr txBox="1"/>
          <p:nvPr userDrawn="1"/>
        </p:nvSpPr>
        <p:spPr>
          <a:xfrm>
            <a:off x="2236102" y="4159188"/>
            <a:ext cx="3178958" cy="12608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February 2020</a:t>
            </a:r>
          </a:p>
          <a:p>
            <a:pPr algn="l"/>
            <a:r>
              <a:rPr lang="en-US" sz="2400" dirty="0"/>
              <a:t>Key milestone or goals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9AB991-EC53-7549-843F-B3CDF98CBD5F}"/>
              </a:ext>
            </a:extLst>
          </p:cNvPr>
          <p:cNvSpPr txBox="1"/>
          <p:nvPr userDrawn="1"/>
        </p:nvSpPr>
        <p:spPr>
          <a:xfrm>
            <a:off x="5232400" y="1616529"/>
            <a:ext cx="2700338" cy="4192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March 2020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ED1ECC-0BD9-3743-8D2D-E05823441A35}"/>
              </a:ext>
            </a:extLst>
          </p:cNvPr>
          <p:cNvSpPr txBox="1"/>
          <p:nvPr userDrawn="1"/>
        </p:nvSpPr>
        <p:spPr>
          <a:xfrm>
            <a:off x="5668960" y="4159188"/>
            <a:ext cx="3198816" cy="12608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April 2020</a:t>
            </a:r>
          </a:p>
          <a:p>
            <a:pPr algn="l"/>
            <a:r>
              <a:rPr lang="en-US" sz="2400" dirty="0"/>
              <a:t>Key milestone or goals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3D4268-F8E4-6849-A550-C1431A22F0C8}"/>
              </a:ext>
            </a:extLst>
          </p:cNvPr>
          <p:cNvSpPr txBox="1"/>
          <p:nvPr userDrawn="1"/>
        </p:nvSpPr>
        <p:spPr>
          <a:xfrm>
            <a:off x="6958380" y="2121633"/>
            <a:ext cx="2312230" cy="10421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May 2020</a:t>
            </a:r>
          </a:p>
          <a:p>
            <a:pPr algn="l"/>
            <a:r>
              <a:rPr lang="en-US" sz="2400" dirty="0"/>
              <a:t>Key stakeholder sign off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5C7AD6-27F5-2C4B-908F-E5DAD2F70D7A}"/>
              </a:ext>
            </a:extLst>
          </p:cNvPr>
          <p:cNvSpPr txBox="1"/>
          <p:nvPr userDrawn="1"/>
        </p:nvSpPr>
        <p:spPr>
          <a:xfrm>
            <a:off x="9045208" y="4159188"/>
            <a:ext cx="2700338" cy="12608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June 2020</a:t>
            </a:r>
          </a:p>
          <a:p>
            <a:pPr algn="l"/>
            <a:r>
              <a:rPr lang="en-US" sz="2400" dirty="0"/>
              <a:t>Project delivery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68505F-017D-C448-8C2E-7EBFF3A15AB8}"/>
              </a:ext>
            </a:extLst>
          </p:cNvPr>
          <p:cNvSpPr txBox="1"/>
          <p:nvPr userDrawn="1"/>
        </p:nvSpPr>
        <p:spPr>
          <a:xfrm>
            <a:off x="9804400" y="1618404"/>
            <a:ext cx="2022743" cy="7749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July 2020</a:t>
            </a:r>
          </a:p>
          <a:p>
            <a:pPr algn="l"/>
            <a:r>
              <a:rPr lang="en-US" sz="2400" dirty="0"/>
              <a:t>Roll out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A73C77-45B4-6F40-9DFA-2549E2C44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3429000"/>
            <a:ext cx="1074102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BA5457-1215-D54E-B9A3-E70A18F8A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450975" y="3267440"/>
            <a:ext cx="0" cy="185601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31D2A4-0774-3544-AEBF-B11C2AAA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2236102" y="3457135"/>
            <a:ext cx="0" cy="67173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4AD4E3-1DB3-0745-8BA0-36872B5EB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248470" y="2068379"/>
            <a:ext cx="0" cy="1352047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F8EBD-245C-374E-B6EF-34F631DF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668960" y="3428999"/>
            <a:ext cx="0" cy="67173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21D648-1B33-B848-9E28-22C1055A0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59600" y="3249637"/>
            <a:ext cx="0" cy="20340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AD7176-913D-F745-878C-3D30A4B17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045208" y="3457135"/>
            <a:ext cx="0" cy="67173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2E4D0C-D51E-7E41-8739-255B8C76D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04400" y="2393372"/>
            <a:ext cx="0" cy="1033332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B80CA9-D612-334D-B547-0EA0546D5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79425" y="2068379"/>
            <a:ext cx="2078" cy="1360623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D903F-4131-8F43-9B3B-E4737201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50941014-4497-824F-BC99-12C7C5B80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685733F-6C6F-9549-84A0-153D0830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F0EE21-71A6-114A-A05C-5132C1425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404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2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1592263"/>
            <a:ext cx="4608512" cy="4368673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statement text or quote in the space, use 34pt or 24pt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239895-CBF1-9A44-AE0E-97321883F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541D261-763F-C74D-B9EC-20280292EC4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67437" y="1592263"/>
            <a:ext cx="5545137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566D20-9ED7-F24C-8234-C6723323E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D9BC458-C516-554E-B7C5-3F7A86E8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7B1EEDC-5770-814D-AB47-82F4CC349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21A1AE5-AD2C-2247-A1E6-B60F43EDA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813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3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1592263"/>
            <a:ext cx="3636961" cy="4368673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statement text or quote in the space, use 34pt or 24pt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F3EFB-C9F8-E04B-8B93-5D6DF784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8" y="0"/>
            <a:ext cx="80756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027F85-A326-5B4C-A284-BD4EA17ED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8" y="0"/>
            <a:ext cx="8075613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3A1DA97-7FEA-2F42-8E12-4BABE52A9A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32400" y="1592263"/>
            <a:ext cx="6480174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0EA739-BE1A-6748-96FD-C4F5683CC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E768A60-9BB1-9443-856A-2DE435EB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7EDDFB0-8C35-B242-B9C7-9FF8CD6E3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E590B1C-3001-3A4C-AE2A-BA95BADFA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4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2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6" y="1592263"/>
            <a:ext cx="5545137" cy="4368673"/>
          </a:xfrm>
        </p:spPr>
        <p:txBody>
          <a:bodyPr anchor="t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CCDF47-40D6-0E40-9E93-34D45B6FB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6DD8CF-32FC-E74F-A900-AB93DBD3A1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67437" y="1592263"/>
            <a:ext cx="5545137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77C0B9-DA67-F547-AE09-F6A98E6DD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A7CB4D4-D83A-024B-8339-8EF8AD92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FD9081A-76D9-EC44-ADFB-D21AF3669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4D06AF0-C632-9540-8FFF-4243777E2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128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3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A1F960-AF27-6F48-B335-BF1BE9804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7" y="1592263"/>
            <a:ext cx="3636962" cy="4368673"/>
          </a:xfrm>
        </p:spPr>
        <p:txBody>
          <a:bodyPr anchor="t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8" y="0"/>
            <a:ext cx="80756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93FBF2-1F8B-424F-8A94-A7A44155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7" y="0"/>
            <a:ext cx="8075613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BCDC9-67AD-304F-A641-19C555A7867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59263" y="1592263"/>
            <a:ext cx="7453312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0A0D21-9030-4D45-A211-D39B6B082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37CE7D9-B889-C14D-8F36-B04354258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EB66008-C52E-2B4C-B01E-C5B69D18D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1526E6-C718-F347-8F04-D3C8E284C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14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2C96613-2613-8145-BDBC-95527046A2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C99F548-E5CC-0448-82E6-D55920EF4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3" name="Content Placeholder 2" descr="Add chart, table or image here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8546" y="1592262"/>
            <a:ext cx="11232972" cy="43576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chart/table/photo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55D94C7-D65F-3749-AE13-AF7EE2A2BC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81950"/>
            <a:ext cx="2230339" cy="46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800"/>
            </a:lvl1pPr>
            <a:lvl2pPr marL="432000" indent="0">
              <a:buFontTx/>
              <a:buNone/>
              <a:defRPr sz="1200"/>
            </a:lvl2pPr>
          </a:lstStyle>
          <a:p>
            <a:pPr lvl="1"/>
            <a:r>
              <a:rPr lang="en-US" dirty="0"/>
              <a:t> Image credit</a:t>
            </a:r>
            <a:br>
              <a:rPr lang="en-US" dirty="0"/>
            </a:br>
            <a:r>
              <a:rPr lang="en-US" dirty="0"/>
              <a:t> goes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D903F-4131-8F43-9B3B-E4737201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F697547-E539-9C47-B562-D12D467BF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685733F-6C6F-9549-84A0-153D0830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F0EE21-71A6-114A-A05C-5132C1425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3834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129248-FBFD-954A-B55D-D93105C099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09043EE-AABB-3D43-B913-B5AE433609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4" name="Picture Placeholder 3" descr="Add first image here">
            <a:extLst>
              <a:ext uri="{FF2B5EF4-FFF2-40B4-BE49-F238E27FC236}">
                <a16:creationId xmlns:a16="http://schemas.microsoft.com/office/drawing/2014/main" id="{C7C14F64-0AD7-814E-ADBD-00D172CAC6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0000" y="1592263"/>
            <a:ext cx="5544563" cy="435768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3" descr="Add second image here">
            <a:extLst>
              <a:ext uri="{FF2B5EF4-FFF2-40B4-BE49-F238E27FC236}">
                <a16:creationId xmlns:a16="http://schemas.microsoft.com/office/drawing/2014/main" id="{2A65CA6F-7D91-3C47-9C36-79BAEE1D48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8" y="1592263"/>
            <a:ext cx="5544562" cy="435768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695510-C34D-974F-A1F8-C76E12C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0A801B1-2AB7-0840-8B58-1EDF309E4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0DE0675-243B-3445-95CC-DB82EBEEE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28472E9-D590-4E4B-8E7C-FE262AB4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389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content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162B308-0512-BD4B-A204-B0C00FA050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5E84DA-6071-AD49-ADD8-6ED4561CF1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19" name="Content Placeholder 2" descr="Content box">
            <a:extLst>
              <a:ext uri="{FF2B5EF4-FFF2-40B4-BE49-F238E27FC236}">
                <a16:creationId xmlns:a16="http://schemas.microsoft.com/office/drawing/2014/main" id="{1E65073E-903D-774A-B1F5-49BFBA51439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9424" y="1592262"/>
            <a:ext cx="3636963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7" name="Content Placeholder 2" descr="Content box">
            <a:extLst>
              <a:ext uri="{FF2B5EF4-FFF2-40B4-BE49-F238E27FC236}">
                <a16:creationId xmlns:a16="http://schemas.microsoft.com/office/drawing/2014/main" id="{3B30A9D2-E284-2E4C-A561-386EF0A682B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59262" y="1592262"/>
            <a:ext cx="3673475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30" name="Content Placeholder 2" descr="Content box">
            <a:extLst>
              <a:ext uri="{FF2B5EF4-FFF2-40B4-BE49-F238E27FC236}">
                <a16:creationId xmlns:a16="http://schemas.microsoft.com/office/drawing/2014/main" id="{F5982CB3-F96D-4847-90D1-78412688D8D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075612" y="1592262"/>
            <a:ext cx="3636387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18" name="Content Placeholder 2" descr="Content box">
            <a:extLst>
              <a:ext uri="{FF2B5EF4-FFF2-40B4-BE49-F238E27FC236}">
                <a16:creationId xmlns:a16="http://schemas.microsoft.com/office/drawing/2014/main" id="{7D56863F-F6CD-E24A-AA3A-95A03E55F18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1501" y="3856869"/>
            <a:ext cx="3637361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6" name="Content Placeholder 2" descr="Content box">
            <a:extLst>
              <a:ext uri="{FF2B5EF4-FFF2-40B4-BE49-F238E27FC236}">
                <a16:creationId xmlns:a16="http://schemas.microsoft.com/office/drawing/2014/main" id="{C49033BA-802B-9D4E-86E7-1DCABD90524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71736" y="3844862"/>
            <a:ext cx="3661002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8" name="Content Placeholder 2" descr="Content box">
            <a:extLst>
              <a:ext uri="{FF2B5EF4-FFF2-40B4-BE49-F238E27FC236}">
                <a16:creationId xmlns:a16="http://schemas.microsoft.com/office/drawing/2014/main" id="{12B41031-5953-1A41-9DB9-9AD4FADFC77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075612" y="3856869"/>
            <a:ext cx="3636387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56DA0C-D1BE-D54E-A66F-1F9B0DA3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88980DE-7EE2-EB42-8EE8-3441272BA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E7991D-0B78-C048-8751-2356A80F5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6F30593-54C3-7444-BD6C-62F7EBAC1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662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r statement – symb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0975" y="2489662"/>
            <a:ext cx="9290050" cy="1878676"/>
          </a:xfrm>
        </p:spPr>
        <p:txBody>
          <a:bodyPr anchor="ctr"/>
          <a:lstStyle>
            <a:lvl1pPr algn="ctr">
              <a:lnSpc>
                <a:spcPct val="110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Add Section title, quote or statement text </a:t>
            </a:r>
            <a:br>
              <a:rPr lang="en-US"/>
            </a:br>
            <a:r>
              <a:rPr lang="en-US"/>
              <a:t>2 lines max</a:t>
            </a:r>
            <a:endParaRPr lang="en-GB"/>
          </a:p>
        </p:txBody>
      </p:sp>
      <p:grpSp>
        <p:nvGrpSpPr>
          <p:cNvPr id="7" name="Group 6" descr="Large UAL brand colon symbol">
            <a:extLst>
              <a:ext uri="{FF2B5EF4-FFF2-40B4-BE49-F238E27FC236}">
                <a16:creationId xmlns:a16="http://schemas.microsoft.com/office/drawing/2014/main" id="{E4E37A13-D473-BA40-9527-A26177D393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5156662" y="610986"/>
            <a:ext cx="1878676" cy="5636027"/>
            <a:chOff x="3429000" y="0"/>
            <a:chExt cx="2286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045CDF-EA93-134D-B504-A522F08E8F3D}"/>
                </a:ext>
              </a:extLst>
            </p:cNvPr>
            <p:cNvSpPr/>
            <p:nvPr userDrawn="1"/>
          </p:nvSpPr>
          <p:spPr>
            <a:xfrm>
              <a:off x="3429000" y="0"/>
              <a:ext cx="2286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AC84F8-E839-CA43-A60E-B83570C53937}"/>
                </a:ext>
              </a:extLst>
            </p:cNvPr>
            <p:cNvSpPr/>
            <p:nvPr userDrawn="1"/>
          </p:nvSpPr>
          <p:spPr>
            <a:xfrm>
              <a:off x="3429000" y="4572000"/>
              <a:ext cx="2286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9002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F6C17C8-51A5-284E-8E96-266EA70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09953"/>
            <a:ext cx="11232001" cy="689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Full page image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088D9D9-CB9E-2F46-A0E3-379EAB6216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 descr="Text box with instruction on how to add a full slide image. Delete this box from slide">
            <a:extLst>
              <a:ext uri="{FF2B5EF4-FFF2-40B4-BE49-F238E27FC236}">
                <a16:creationId xmlns:a16="http://schemas.microsoft.com/office/drawing/2014/main" id="{78A0F6EB-7578-CC42-82B5-AFD3AB11FD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592263"/>
            <a:ext cx="5545138" cy="1393825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864000" indent="0">
              <a:buNone/>
              <a:defRPr/>
            </a:lvl3pPr>
            <a:lvl4pPr marL="0" indent="0">
              <a:buNone/>
              <a:defRPr/>
            </a:lvl4pPr>
            <a:lvl5pPr marL="432000" indent="0">
              <a:buNone/>
              <a:defRPr/>
            </a:lvl5pPr>
          </a:lstStyle>
          <a:p>
            <a:pPr lvl="0"/>
            <a:r>
              <a:rPr lang="en-US"/>
              <a:t>Use this slide for full slide images. </a:t>
            </a:r>
            <a:br>
              <a:rPr lang="en-US"/>
            </a:br>
            <a:r>
              <a:rPr lang="en-US"/>
              <a:t>Click on icon to add image. </a:t>
            </a:r>
            <a:br>
              <a:rPr lang="en-US"/>
            </a:br>
            <a:r>
              <a:rPr lang="en-US"/>
              <a:t>Delete this box.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A56B3E5-2915-B74A-AE0F-DBE0556C42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467" y="6220048"/>
            <a:ext cx="2230339" cy="46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800"/>
            </a:lvl1pPr>
            <a:lvl2pPr marL="432000" indent="0">
              <a:buFontTx/>
              <a:buNone/>
              <a:defRPr sz="1200"/>
            </a:lvl2pPr>
          </a:lstStyle>
          <a:p>
            <a:pPr lvl="1"/>
            <a:r>
              <a:rPr lang="en-US" dirty="0"/>
              <a:t> Image credit</a:t>
            </a:r>
            <a:br>
              <a:rPr lang="en-US" dirty="0"/>
            </a:b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816459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– thank you and contact detail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76B8E08-0BB0-A44D-9A3F-7DF53AFD6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575" y="1592264"/>
            <a:ext cx="2699188" cy="435768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882B2-221E-724F-B8AA-2F0E5363E18D}"/>
              </a:ext>
            </a:extLst>
          </p:cNvPr>
          <p:cNvSpPr txBox="1"/>
          <p:nvPr userDrawn="1"/>
        </p:nvSpPr>
        <p:spPr>
          <a:xfrm>
            <a:off x="480291" y="5610903"/>
            <a:ext cx="11232284" cy="515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2400" b="1" err="1">
                <a:solidFill>
                  <a:schemeClr val="bg1"/>
                </a:solidFill>
              </a:rPr>
              <a:t>arts.ac.uk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991515-FC5A-7B45-B827-6D443E937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6350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C27D944-9FDE-1C46-A24D-757614E0A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7" y="6160861"/>
            <a:ext cx="2311433" cy="5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60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Content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D4784B8-6222-CE45-8AC8-7AB30A0F6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547" y="180000"/>
            <a:ext cx="11233453" cy="720000"/>
          </a:xfrm>
        </p:spPr>
        <p:txBody>
          <a:bodyPr anchor="ctr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3" name="Content Placeholder 2" descr="Add chart, table or image here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8546" y="1470024"/>
            <a:ext cx="11232972" cy="4536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8EE9AD7-564C-BD4A-B6A4-EED2E9B4E2E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81200" y="6356351"/>
            <a:ext cx="8754093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FC329E-B2D5-FC43-86B8-585EC44DB708}"/>
              </a:ext>
            </a:extLst>
          </p:cNvPr>
          <p:cNvSpPr txBox="1">
            <a:spLocks/>
          </p:cNvSpPr>
          <p:nvPr userDrawn="1"/>
        </p:nvSpPr>
        <p:spPr>
          <a:xfrm>
            <a:off x="11232000" y="6448912"/>
            <a:ext cx="4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C19541-5F6E-2C4C-BF21-196C1C8E2E31}" type="slidenum">
              <a:rPr lang="en-GB" sz="1200" smtClean="0"/>
              <a:pPr/>
              <a:t>‹#›</a:t>
            </a:fld>
            <a:endParaRPr lang="en-GB" sz="1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6B09DB-3AED-4945-A066-FB02D976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999" y="1041721"/>
            <a:ext cx="1123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FB02CA-28A1-574F-98B9-F9B177114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981201" y="6336000"/>
            <a:ext cx="97307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Logo" descr="UAL_Logo_Black_.eps">
            <a:extLst>
              <a:ext uri="{FF2B5EF4-FFF2-40B4-BE49-F238E27FC236}">
                <a16:creationId xmlns:a16="http://schemas.microsoft.com/office/drawing/2014/main" id="{F969E7D7-DD7A-E045-AEB0-93DEE3C37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36472" y="6151379"/>
            <a:ext cx="1204336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84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A80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ARP Presentation 17.01.23 LST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660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A80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ARP Presentation 17.01.23 LST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36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– dark gre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B353C-DCFB-A34A-8DF1-AD024339FD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92047F7-4CA0-5744-9AC1-E8B42A808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575" y="1601888"/>
            <a:ext cx="7452164" cy="43480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introduction text, chapter break or statement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638687-87A6-6F46-AAD1-EA4CFA931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6350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8FA99CD-60B0-7C44-902D-A54371D18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7" y="6160861"/>
            <a:ext cx="2311433" cy="52552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FBEFAC4-F7AD-C24D-BE28-358262C7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F97D54-560C-9749-BD60-0BBA622B5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08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– light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B353C-DCFB-A34A-8DF1-AD024339FD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ED10ED7-0D2C-2B42-B172-79A652121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575" y="1601888"/>
            <a:ext cx="7452164" cy="43480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introduction text, chapter break or statement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638687-87A6-6F46-AAD1-EA4CFA931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3E7FD9C-B2A9-AC4B-A9FE-0686D6AC7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A17EA1-5116-8F40-8702-D94B6BF3A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408155-3457-2846-9BCF-11FB56DCF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0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7DE77F0-5E8F-F445-AB32-F30736265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36DDD88-F5A8-0D44-B7D8-EAAB62AC4A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8388349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768CFC-6AEF-D744-A23B-B3F7B1CC1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7F5ADFD-39E3-E643-8EE5-C924A226E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244053C-E493-6C4D-9CEF-16DB2081F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93710B7-7EB9-FA45-A0FE-45B364844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592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4C29ADA-2C74-8848-9D73-1968630AA9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80B404-1F62-4A41-813F-C9C69982E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1232573" cy="4357686"/>
          </a:xfrm>
        </p:spPr>
        <p:txBody>
          <a:bodyPr numCol="2" spcCol="72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99F18A-DC93-8D43-B5EA-B3DEB27C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A054028-703C-3542-A5B2-94B4FC73C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999A4BE-B528-B04B-85B9-C6C54914F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507F58-E567-5F48-A2BB-D93CE6CA1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014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4C29ADA-2C74-8848-9D73-1968630AA9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80B404-1F62-4A41-813F-C9C69982E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1232573" cy="4357686"/>
          </a:xfrm>
        </p:spPr>
        <p:txBody>
          <a:bodyPr numCol="3" spcCol="36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32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6CFDA8-D52D-404B-9F32-67F3F898B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317D0C7-1A24-284B-A267-563D73DBA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1CFFB53-9114-8B44-A6EB-A212D0D24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9C99F5-47F2-ED4E-A070-12B5B7C3C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53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8EFA127-AF66-DF47-AE0A-5AE59DEEA3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BF9F6A-185E-D049-AB08-15D7583E1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5520573" cy="4357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11" descr="Add chart, table or image here">
            <a:extLst>
              <a:ext uri="{FF2B5EF4-FFF2-40B4-BE49-F238E27FC236}">
                <a16:creationId xmlns:a16="http://schemas.microsoft.com/office/drawing/2014/main" id="{A6E03B43-8C85-3146-B22E-4FD9A082F7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1251" y="1592262"/>
            <a:ext cx="5520267" cy="43576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chart/table/photo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D6696-3FA5-8E4E-B7A1-26C67A1C9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F1BEC03-7B38-3D42-81F5-9CC4A2A82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C3FEA33-AC9B-6043-9DDD-CE162D572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8FE6DA1-D5C2-9742-9034-655CED407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83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E77F893-67C0-CE4F-A59D-E2C0A7A456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F15A368-1733-764C-B16B-70BDFCDA4C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998" y="1602535"/>
            <a:ext cx="6479602" cy="434741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3" descr="Add image here"/>
          <p:cNvSpPr>
            <a:spLocks noGrp="1"/>
          </p:cNvSpPr>
          <p:nvPr>
            <p:ph type="pic" sz="quarter" idx="10"/>
          </p:nvPr>
        </p:nvSpPr>
        <p:spPr>
          <a:xfrm>
            <a:off x="8075613" y="1602536"/>
            <a:ext cx="3636387" cy="2088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3" descr="Add image here or remove placeholder box if not required">
            <a:extLst>
              <a:ext uri="{FF2B5EF4-FFF2-40B4-BE49-F238E27FC236}">
                <a16:creationId xmlns:a16="http://schemas.microsoft.com/office/drawing/2014/main" id="{856F6CC8-311C-B64C-8916-5A1222AAAC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75613" y="3843729"/>
            <a:ext cx="3636000" cy="2088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31FF65-03E8-8A49-B200-30B7E9B5F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DF28AEA-385F-9043-AE4C-DAEF90A5C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" y="6152044"/>
            <a:ext cx="2317518" cy="53020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FCB8051-DAAA-514B-972B-6B1708BD2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848389-282B-0C4B-90ED-D81CEE670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2180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8353D-46A7-2448-89A2-82D8D5F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09953"/>
            <a:ext cx="11232001" cy="689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5E140-9D5F-0646-BC1E-1FBC73E9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575" y="1597880"/>
            <a:ext cx="11232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AE4E-44FE-7E4B-AF1A-860913C2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49DCB-2F53-A44C-9480-CDBE29F0F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ARP Presentation 17.01.23 LST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6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spc="-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Wingdings 2" panose="05020102010507070707" pitchFamily="18" charset="2"/>
        <a:buChar char="¢"/>
        <a:tabLst/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1"/>
        </a:buClr>
        <a:buSzPct val="80000"/>
        <a:buFont typeface="Wingdings 2" panose="05020102010507070707" pitchFamily="18" charset="2"/>
        <a:buChar char="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Tx/>
        <a:buSzPct val="80000"/>
        <a:buFont typeface="Wingdings 2" panose="05020102010507070707" pitchFamily="18" charset="2"/>
        <a:buChar char="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¢"/>
        <a:tabLst/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¢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£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432000" algn="l" defTabSz="1260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60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>
          <a:tab pos="126000" algn="l"/>
        </a:tabLst>
        <a:defRPr sz="2400" b="1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260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7378">
          <p15:clr>
            <a:srgbClr val="F26B43"/>
          </p15:clr>
        </p15:guide>
        <p15:guide id="4" pos="302">
          <p15:clr>
            <a:srgbClr val="F26B43"/>
          </p15:clr>
        </p15:guide>
        <p15:guide id="5" pos="824">
          <p15:clr>
            <a:srgbClr val="F26B43"/>
          </p15:clr>
        </p15:guide>
        <p15:guide id="6" pos="914">
          <p15:clr>
            <a:srgbClr val="F26B43"/>
          </p15:clr>
        </p15:guide>
        <p15:guide id="7" pos="1413">
          <p15:clr>
            <a:srgbClr val="F26B43"/>
          </p15:clr>
        </p15:guide>
        <p15:guide id="8" pos="1504">
          <p15:clr>
            <a:srgbClr val="F26B43"/>
          </p15:clr>
        </p15:guide>
        <p15:guide id="9" pos="2003">
          <p15:clr>
            <a:srgbClr val="F26B43"/>
          </p15:clr>
        </p15:guide>
        <p15:guide id="10" pos="2094">
          <p15:clr>
            <a:srgbClr val="F26B43"/>
          </p15:clr>
        </p15:guide>
        <p15:guide id="11" pos="2593">
          <p15:clr>
            <a:srgbClr val="F26B43"/>
          </p15:clr>
        </p15:guide>
        <p15:guide id="12" pos="2683">
          <p15:clr>
            <a:srgbClr val="F26B43"/>
          </p15:clr>
        </p15:guide>
        <p15:guide id="13" pos="3205">
          <p15:clr>
            <a:srgbClr val="F26B43"/>
          </p15:clr>
        </p15:guide>
        <p15:guide id="14" pos="3296">
          <p15:clr>
            <a:srgbClr val="F26B43"/>
          </p15:clr>
        </p15:guide>
        <p15:guide id="15" pos="3795">
          <p15:clr>
            <a:srgbClr val="F26B43"/>
          </p15:clr>
        </p15:guide>
        <p15:guide id="16" pos="3885">
          <p15:clr>
            <a:srgbClr val="F26B43"/>
          </p15:clr>
        </p15:guide>
        <p15:guide id="17" pos="4384">
          <p15:clr>
            <a:srgbClr val="F26B43"/>
          </p15:clr>
        </p15:guide>
        <p15:guide id="18" pos="4475">
          <p15:clr>
            <a:srgbClr val="F26B43"/>
          </p15:clr>
        </p15:guide>
        <p15:guide id="19" pos="4997">
          <p15:clr>
            <a:srgbClr val="F26B43"/>
          </p15:clr>
        </p15:guide>
        <p15:guide id="20" pos="5087">
          <p15:clr>
            <a:srgbClr val="F26B43"/>
          </p15:clr>
        </p15:guide>
        <p15:guide id="21" pos="5586">
          <p15:clr>
            <a:srgbClr val="F26B43"/>
          </p15:clr>
        </p15:guide>
        <p15:guide id="22" pos="5677">
          <p15:clr>
            <a:srgbClr val="F26B43"/>
          </p15:clr>
        </p15:guide>
        <p15:guide id="23" pos="6176">
          <p15:clr>
            <a:srgbClr val="F26B43"/>
          </p15:clr>
        </p15:guide>
        <p15:guide id="24" pos="6267">
          <p15:clr>
            <a:srgbClr val="F26B43"/>
          </p15:clr>
        </p15:guide>
        <p15:guide id="25" pos="6766">
          <p15:clr>
            <a:srgbClr val="F26B43"/>
          </p15:clr>
        </p15:guide>
        <p15:guide id="26" pos="6856">
          <p15:clr>
            <a:srgbClr val="F26B43"/>
          </p15:clr>
        </p15:guide>
        <p15:guide id="27" orient="horz" pos="1003">
          <p15:clr>
            <a:srgbClr val="F26B43"/>
          </p15:clr>
        </p15:guide>
        <p15:guide id="28" orient="horz" pos="3748">
          <p15:clr>
            <a:srgbClr val="F26B43"/>
          </p15:clr>
        </p15:guide>
        <p15:guide id="29" orient="horz" pos="686">
          <p15:clr>
            <a:srgbClr val="F26B43"/>
          </p15:clr>
        </p15:guide>
        <p15:guide id="30" orient="horz" pos="4156">
          <p15:clr>
            <a:srgbClr val="F26B43"/>
          </p15:clr>
        </p15:guide>
        <p15:guide id="31" orient="horz" pos="2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80/09650790802667402" TargetMode="External"/><Relationship Id="rId3" Type="http://schemas.openxmlformats.org/officeDocument/2006/relationships/hyperlink" Target="http://www.jstor.org/stable/45442287" TargetMode="External"/><Relationship Id="rId7" Type="http://schemas.openxmlformats.org/officeDocument/2006/relationships/hyperlink" Target="https://doi.org/10.1016/j.cedpsych.2010.10.00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x.doi.org/10.4135/9781483385679" TargetMode="External"/><Relationship Id="rId5" Type="http://schemas.openxmlformats.org/officeDocument/2006/relationships/hyperlink" Target="http://dx.doi.org/10.1080/09650790902914241" TargetMode="External"/><Relationship Id="rId4" Type="http://schemas.openxmlformats.org/officeDocument/2006/relationships/hyperlink" Target="https://doi.org/10.2304/eerj.2010.9.1.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C226-C8F3-4DBE-969F-66B866BB7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/>
              <a:t>ARP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46647-EF95-4665-8FE1-31FBC0242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2324 PgCert | 17 January 2024 | Louise Stuart Trainor</a:t>
            </a:r>
          </a:p>
        </p:txBody>
      </p:sp>
    </p:spTree>
    <p:extLst>
      <p:ext uri="{BB962C8B-B14F-4D97-AF65-F5344CB8AC3E}">
        <p14:creationId xmlns:p14="http://schemas.microsoft.com/office/powerpoint/2010/main" val="14656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8D3E1-45EC-494F-BC54-D278673BA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601788"/>
            <a:ext cx="11231562" cy="4456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Theme 2: Students build confidence through reassurance from peers and tutors</a:t>
            </a:r>
          </a:p>
          <a:p>
            <a:pPr marL="432000" lvl="1" indent="0">
              <a:lnSpc>
                <a:spcPct val="100000"/>
              </a:lnSpc>
              <a:buNone/>
            </a:pPr>
            <a:r>
              <a:rPr lang="en-GB" dirty="0"/>
              <a:t>“I think also asking a question I think to your peers, is maybe easier than to your lecturers because you know that there's no standard that you're meant to be like, there's </a:t>
            </a:r>
            <a:r>
              <a:rPr lang="en-GB" dirty="0">
                <a:highlight>
                  <a:srgbClr val="FFFF00"/>
                </a:highlight>
              </a:rPr>
              <a:t>no wrong answer with your peers</a:t>
            </a:r>
            <a:r>
              <a:rPr lang="en-GB" dirty="0"/>
              <a:t> because everyone is on the same level. There's </a:t>
            </a:r>
            <a:r>
              <a:rPr lang="en-GB" dirty="0">
                <a:highlight>
                  <a:srgbClr val="FFFF00"/>
                </a:highlight>
              </a:rPr>
              <a:t>no concern about feeling stupid</a:t>
            </a:r>
            <a:r>
              <a:rPr lang="en-GB" dirty="0"/>
              <a:t>.” – Student 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F222E-BB30-024C-87A5-6FAA0D15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479425"/>
            <a:ext cx="11231562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Summary of Project findings: primary research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1FAF5-97BE-9B4F-8B81-4EF8AF464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27013"/>
            <a:ext cx="11233150" cy="280987"/>
          </a:xfrm>
        </p:spPr>
        <p:txBody>
          <a:bodyPr/>
          <a:lstStyle/>
          <a:p>
            <a:pPr defTabSz="126000" fontAlgn="auto">
              <a:spcBef>
                <a:spcPts val="0"/>
              </a:spcBef>
              <a:defRPr/>
            </a:pPr>
            <a:r>
              <a:rPr lang="en-US" dirty="0"/>
              <a:t>Findings </a:t>
            </a:r>
          </a:p>
        </p:txBody>
      </p:sp>
      <p:sp>
        <p:nvSpPr>
          <p:cNvPr id="36871" name="Footer Placeholder 5">
            <a:extLst>
              <a:ext uri="{FF2B5EF4-FFF2-40B4-BE49-F238E27FC236}">
                <a16:creationId xmlns:a16="http://schemas.microsoft.com/office/drawing/2014/main" id="{F1C12CDE-F48F-5844-8DD7-AFA60309E37E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xfrm>
            <a:off x="3917950" y="6356350"/>
            <a:ext cx="7380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ARP Presentation 17.01.23 LST</a:t>
            </a: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76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8D3E1-45EC-494F-BC54-D278673BA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601788"/>
            <a:ext cx="11231562" cy="43481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Theme 3: Specific and nuanced class interactions could improve engagement</a:t>
            </a:r>
            <a:endParaRPr lang="en-GB" dirty="0"/>
          </a:p>
          <a:p>
            <a:pPr lvl="3" indent="0">
              <a:lnSpc>
                <a:spcPct val="100000"/>
              </a:lnSpc>
              <a:buNone/>
            </a:pPr>
            <a:r>
              <a:rPr lang="en-GB" dirty="0"/>
              <a:t>“I think for me like the big the biggest change and most </a:t>
            </a:r>
            <a:r>
              <a:rPr lang="en-GB" dirty="0">
                <a:highlight>
                  <a:srgbClr val="FFFF00"/>
                </a:highlight>
              </a:rPr>
              <a:t>positive</a:t>
            </a:r>
            <a:r>
              <a:rPr lang="en-GB" dirty="0"/>
              <a:t> one has been </a:t>
            </a:r>
            <a:r>
              <a:rPr lang="en-GB" dirty="0">
                <a:highlight>
                  <a:srgbClr val="FFFF00"/>
                </a:highlight>
              </a:rPr>
              <a:t>mixing the groups </a:t>
            </a:r>
            <a:r>
              <a:rPr lang="en-GB" dirty="0"/>
              <a:t>again. I think that's been the best, like that's been </a:t>
            </a:r>
            <a:r>
              <a:rPr lang="en-GB" dirty="0">
                <a:highlight>
                  <a:srgbClr val="FFFF00"/>
                </a:highlight>
              </a:rPr>
              <a:t>the most helpful out of everything</a:t>
            </a:r>
            <a:r>
              <a:rPr lang="en-GB" dirty="0"/>
              <a:t> because like we spoke to each other like at the start of first year and we just didn’t see each other again.” – Student 4</a:t>
            </a:r>
          </a:p>
          <a:p>
            <a:pPr marL="0" lvl="3" indent="0" defTabSz="12600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F222E-BB30-024C-87A5-6FAA0D15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479425"/>
            <a:ext cx="11231562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Summary of Project findings: primary research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1FAF5-97BE-9B4F-8B81-4EF8AF464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27013"/>
            <a:ext cx="11233150" cy="280987"/>
          </a:xfrm>
        </p:spPr>
        <p:txBody>
          <a:bodyPr/>
          <a:lstStyle/>
          <a:p>
            <a:pPr defTabSz="126000" fontAlgn="auto">
              <a:spcBef>
                <a:spcPts val="0"/>
              </a:spcBef>
              <a:defRPr/>
            </a:pPr>
            <a:r>
              <a:rPr lang="en-US" dirty="0"/>
              <a:t>Findings </a:t>
            </a:r>
          </a:p>
        </p:txBody>
      </p:sp>
      <p:sp>
        <p:nvSpPr>
          <p:cNvPr id="36871" name="Footer Placeholder 5">
            <a:extLst>
              <a:ext uri="{FF2B5EF4-FFF2-40B4-BE49-F238E27FC236}">
                <a16:creationId xmlns:a16="http://schemas.microsoft.com/office/drawing/2014/main" id="{F1C12CDE-F48F-5844-8DD7-AFA60309E37E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xfrm>
            <a:off x="3917950" y="6356350"/>
            <a:ext cx="7380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ARP Presentation 17.01.23 LST</a:t>
            </a: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72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8D3E1-45EC-494F-BC54-D278673BA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601788"/>
            <a:ext cx="11231562" cy="43481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Satisfied with the changes the project has made but there is more to do in terms of rigorous testing of implemented changes with the wider cohort</a:t>
            </a:r>
          </a:p>
          <a:p>
            <a:pPr>
              <a:lnSpc>
                <a:spcPct val="120000"/>
              </a:lnSpc>
            </a:pPr>
            <a:r>
              <a:rPr lang="en-GB" dirty="0"/>
              <a:t>Listening and responding to the student voice is a form of social justice</a:t>
            </a:r>
          </a:p>
          <a:p>
            <a:pPr>
              <a:lnSpc>
                <a:spcPct val="120000"/>
              </a:lnSpc>
            </a:pPr>
            <a:r>
              <a:rPr lang="en-GB" dirty="0"/>
              <a:t>Destabilising aspect of PAR should be embraced</a:t>
            </a:r>
          </a:p>
          <a:p>
            <a:pPr>
              <a:lnSpc>
                <a:spcPct val="120000"/>
              </a:lnSpc>
            </a:pPr>
            <a:r>
              <a:rPr lang="en-GB" dirty="0"/>
              <a:t>Didn’t update research question </a:t>
            </a:r>
          </a:p>
          <a:p>
            <a:pPr>
              <a:lnSpc>
                <a:spcPct val="120000"/>
              </a:lnSpc>
            </a:pPr>
            <a:r>
              <a:rPr lang="en-GB" dirty="0"/>
              <a:t>Rich data can be further mined for insights </a:t>
            </a:r>
          </a:p>
          <a:p>
            <a:pPr>
              <a:lnSpc>
                <a:spcPct val="120000"/>
              </a:lnSpc>
            </a:pPr>
            <a:r>
              <a:rPr lang="en-GB" dirty="0"/>
              <a:t>Students who attend are happier but low-attending students have not been inspired to attend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F222E-BB30-024C-87A5-6FAA0D15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479425"/>
            <a:ext cx="11231562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Summary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1FAF5-97BE-9B4F-8B81-4EF8AF464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27013"/>
            <a:ext cx="11233150" cy="280987"/>
          </a:xfrm>
        </p:spPr>
        <p:txBody>
          <a:bodyPr/>
          <a:lstStyle/>
          <a:p>
            <a:pPr defTabSz="126000" fontAlgn="auto">
              <a:spcBef>
                <a:spcPts val="0"/>
              </a:spcBef>
              <a:defRPr/>
            </a:pPr>
            <a:r>
              <a:rPr lang="en-US" dirty="0"/>
              <a:t>Summary</a:t>
            </a:r>
          </a:p>
        </p:txBody>
      </p:sp>
      <p:sp>
        <p:nvSpPr>
          <p:cNvPr id="36871" name="Footer Placeholder 5">
            <a:extLst>
              <a:ext uri="{FF2B5EF4-FFF2-40B4-BE49-F238E27FC236}">
                <a16:creationId xmlns:a16="http://schemas.microsoft.com/office/drawing/2014/main" id="{F1C12CDE-F48F-5844-8DD7-AFA60309E37E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xfrm>
            <a:off x="3917950" y="6356350"/>
            <a:ext cx="7380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ARP Presentation 17.01.23 LST</a:t>
            </a: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34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8D3E1-45EC-494F-BC54-D278673BA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601787"/>
            <a:ext cx="11231562" cy="448876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 dirty="0"/>
              <a:t>Bache, C.M (2008</a:t>
            </a:r>
            <a:r>
              <a:rPr lang="en-GB" sz="1400" i="1" dirty="0"/>
              <a:t>) The Living Classroom: Teaching and Collective Consciousness</a:t>
            </a:r>
            <a:r>
              <a:rPr lang="en-GB" sz="1400" dirty="0"/>
              <a:t>. State University of NY Press: Albany.  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 dirty="0"/>
              <a:t>Braun, V. &amp; Clarke, V. (2012) 'Thematic analysis', in : H. Cooper, P. M. </a:t>
            </a:r>
            <a:r>
              <a:rPr lang="en-GB" sz="1400" dirty="0" err="1"/>
              <a:t>Camic</a:t>
            </a:r>
            <a:r>
              <a:rPr lang="en-GB" sz="1400" dirty="0"/>
              <a:t>, D. L. Long, A. T. </a:t>
            </a:r>
            <a:r>
              <a:rPr lang="en-GB" sz="1400" dirty="0" err="1"/>
              <a:t>Panter</a:t>
            </a:r>
            <a:r>
              <a:rPr lang="en-GB" sz="1400" dirty="0"/>
              <a:t>, D. </a:t>
            </a:r>
            <a:r>
              <a:rPr lang="en-GB" sz="1400" dirty="0" err="1"/>
              <a:t>Rindskopf</a:t>
            </a:r>
            <a:r>
              <a:rPr lang="en-GB" sz="1400" dirty="0"/>
              <a:t>, K. J. Sher (eds.) </a:t>
            </a:r>
            <a:r>
              <a:rPr lang="en-GB" sz="1400" i="1" dirty="0"/>
              <a:t>APA handbook of research</a:t>
            </a:r>
            <a:r>
              <a:rPr lang="en-GB" sz="1400" dirty="0"/>
              <a:t> </a:t>
            </a:r>
            <a:r>
              <a:rPr lang="en-GB" sz="1400" i="1" dirty="0"/>
              <a:t>methods in psychology</a:t>
            </a:r>
            <a:r>
              <a:rPr lang="en-GB" sz="1400" dirty="0"/>
              <a:t>, Vol. 2: Research designs: Quantitative, qualitative, neuropsychological, and biological. APA, (pp.57-71)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 dirty="0" err="1"/>
              <a:t>Canovi</a:t>
            </a:r>
            <a:r>
              <a:rPr lang="en-GB" sz="1400" dirty="0"/>
              <a:t>, A. G., Rajala, A., </a:t>
            </a:r>
            <a:r>
              <a:rPr lang="en-GB" sz="1400" dirty="0" err="1"/>
              <a:t>Kumpulainen</a:t>
            </a:r>
            <a:r>
              <a:rPr lang="en-GB" sz="1400" dirty="0"/>
              <a:t>, K., &amp; Molinari, L. (2019). The Dynamics of Class Mood and Student Agency in Classroom Interactions. </a:t>
            </a:r>
            <a:r>
              <a:rPr lang="en-GB" sz="1400" i="1" dirty="0"/>
              <a:t>The Journal of Classroom Interaction</a:t>
            </a:r>
            <a:r>
              <a:rPr lang="en-GB" sz="1400" dirty="0"/>
              <a:t>, </a:t>
            </a:r>
            <a:r>
              <a:rPr lang="en-GB" sz="1400" i="1" dirty="0"/>
              <a:t>54</a:t>
            </a:r>
            <a:r>
              <a:rPr lang="en-GB" sz="1400" dirty="0"/>
              <a:t>(1), 4–25. </a:t>
            </a:r>
            <a:r>
              <a:rPr lang="en-GB" sz="1400" u="sng" dirty="0">
                <a:hlinkClick r:id="rId3"/>
              </a:rPr>
              <a:t>http://www.jstor.org/stable/45442287</a:t>
            </a:r>
            <a:endParaRPr lang="en-GB" sz="1400" u="sng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 dirty="0" err="1"/>
              <a:t>Hascher</a:t>
            </a:r>
            <a:r>
              <a:rPr lang="en-GB" sz="1400" dirty="0"/>
              <a:t>, T. (2010). Learning and Emotion: Perspectives for Theory and Research. </a:t>
            </a:r>
            <a:r>
              <a:rPr lang="en-GB" sz="1400" i="1" dirty="0"/>
              <a:t>European Educational Research Journal</a:t>
            </a:r>
            <a:r>
              <a:rPr lang="en-GB" sz="1400" dirty="0"/>
              <a:t>, </a:t>
            </a:r>
            <a:r>
              <a:rPr lang="en-GB" sz="1400" i="1" dirty="0"/>
              <a:t>9</a:t>
            </a:r>
            <a:r>
              <a:rPr lang="en-GB" sz="1400" dirty="0"/>
              <a:t>(1), 13-28. </a:t>
            </a:r>
            <a:r>
              <a:rPr lang="en-GB" sz="1400" dirty="0">
                <a:hlinkClick r:id="rId4"/>
              </a:rPr>
              <a:t>https://doi.org/10.2304/eerj.2010.9.1.13</a:t>
            </a:r>
            <a:endParaRPr lang="en-GB" sz="1400" u="sng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 dirty="0"/>
              <a:t>Cook, T. (2009) ‘The purpose of mess in action research: building rigour though a messy turn’, Educational Action Research, 17:2, pp. 277-291. </a:t>
            </a:r>
            <a:r>
              <a:rPr lang="en-GB" sz="1400" dirty="0">
                <a:hlinkClick r:id="rId5"/>
              </a:rPr>
              <a:t>http://dx.doi.org/10.1080/09650790902914241</a:t>
            </a:r>
            <a:endParaRPr lang="en-GB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 dirty="0"/>
              <a:t>McIntyre, A. (2007) </a:t>
            </a:r>
            <a:r>
              <a:rPr lang="en-GB" sz="1400" i="1" dirty="0"/>
              <a:t>Participatory Action Research</a:t>
            </a:r>
            <a:r>
              <a:rPr lang="en-GB" sz="1400" dirty="0"/>
              <a:t>. Thousand Oaks: Sage. </a:t>
            </a:r>
            <a:r>
              <a:rPr lang="en-GB" sz="1400" dirty="0">
                <a:hlinkClick r:id="rId6"/>
              </a:rPr>
              <a:t>https://dx.doi.org/10.4135/9781483385679</a:t>
            </a:r>
            <a:endParaRPr lang="en-GB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 dirty="0" err="1"/>
              <a:t>Pekrun</a:t>
            </a:r>
            <a:r>
              <a:rPr lang="en-GB" sz="1400" dirty="0"/>
              <a:t>, R., Goetz, T., </a:t>
            </a:r>
            <a:r>
              <a:rPr lang="en-GB" sz="1400" dirty="0" err="1"/>
              <a:t>Frenzel</a:t>
            </a:r>
            <a:r>
              <a:rPr lang="en-GB" sz="1400" dirty="0"/>
              <a:t>, A.C., </a:t>
            </a:r>
            <a:r>
              <a:rPr lang="en-GB" sz="1400" dirty="0" err="1"/>
              <a:t>Barchfeld</a:t>
            </a:r>
            <a:r>
              <a:rPr lang="en-GB" sz="1400" dirty="0"/>
              <a:t>, P., Perry, R.P. (2011) Measuring emotions in students’ learning and performance: The Achievement Emotions Questionnaire (AEQ), Contemporary Educational Psychology, 36:1, pp. 36-48 </a:t>
            </a:r>
            <a:r>
              <a:rPr lang="en-GB" sz="1400" u="sng" dirty="0">
                <a:hlinkClick r:id="rId7"/>
              </a:rPr>
              <a:t>https://doi.org/10.1016/j.cedpsych.2010.10.002</a:t>
            </a:r>
            <a:r>
              <a:rPr lang="en-GB" sz="1400" dirty="0"/>
              <a:t>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 dirty="0" err="1"/>
              <a:t>Somekh</a:t>
            </a:r>
            <a:r>
              <a:rPr lang="en-GB" sz="1400" dirty="0"/>
              <a:t>, S. &amp; </a:t>
            </a:r>
            <a:r>
              <a:rPr lang="en-GB" sz="1400" dirty="0" err="1"/>
              <a:t>Zeichner</a:t>
            </a:r>
            <a:r>
              <a:rPr lang="en-GB" sz="1400" dirty="0"/>
              <a:t>, K. (2009) Action research for educational reform: remodelling action research theories and practices in local contexts, Educational Action Research, 17:1, pp. 5-21, DOI: </a:t>
            </a:r>
            <a:r>
              <a:rPr lang="en-GB" sz="1400" dirty="0">
                <a:hlinkClick r:id="rId8"/>
              </a:rPr>
              <a:t>10.1080/09650790802667402</a:t>
            </a:r>
            <a:endParaRPr lang="en-GB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 dirty="0"/>
              <a:t>Strayhorn, T.L. (2018) </a:t>
            </a:r>
            <a:r>
              <a:rPr lang="en-GB" sz="1400" i="1" dirty="0"/>
              <a:t>College Students' Sense of Belonging : A Key to Educational Success for All Students</a:t>
            </a:r>
            <a:r>
              <a:rPr lang="en-GB" sz="1400" dirty="0"/>
              <a:t>. Milton: Taylor &amp; Francis Group.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14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F222E-BB30-024C-87A5-6FAA0D15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479425"/>
            <a:ext cx="11231562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References to relevant literature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1FAF5-97BE-9B4F-8B81-4EF8AF464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27013"/>
            <a:ext cx="11233150" cy="280987"/>
          </a:xfrm>
        </p:spPr>
        <p:txBody>
          <a:bodyPr/>
          <a:lstStyle/>
          <a:p>
            <a:pPr defTabSz="126000" fontAlgn="auto">
              <a:spcBef>
                <a:spcPts val="0"/>
              </a:spcBef>
              <a:defRPr/>
            </a:pPr>
            <a:r>
              <a:rPr lang="en-US" dirty="0"/>
              <a:t>ARP Presentation work-in-progress</a:t>
            </a:r>
          </a:p>
        </p:txBody>
      </p:sp>
      <p:sp>
        <p:nvSpPr>
          <p:cNvPr id="36871" name="Footer Placeholder 5">
            <a:extLst>
              <a:ext uri="{FF2B5EF4-FFF2-40B4-BE49-F238E27FC236}">
                <a16:creationId xmlns:a16="http://schemas.microsoft.com/office/drawing/2014/main" id="{F1C12CDE-F48F-5844-8DD7-AFA60309E37E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xfrm>
            <a:off x="3917950" y="6356350"/>
            <a:ext cx="7380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ARP Presentation 17.01.23 LST</a:t>
            </a: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40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1FAF5-97BE-9B4F-8B81-4EF8AF464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27013"/>
            <a:ext cx="11233150" cy="280987"/>
          </a:xfrm>
        </p:spPr>
        <p:txBody>
          <a:bodyPr>
            <a:normAutofit/>
          </a:bodyPr>
          <a:lstStyle/>
          <a:p>
            <a:pPr defTabSz="126000" fontAlgn="auto">
              <a:spcBef>
                <a:spcPts val="0"/>
              </a:spcBef>
              <a:defRPr/>
            </a:pPr>
            <a:r>
              <a:rPr lang="en-US" dirty="0"/>
              <a:t>Professional context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F222E-BB30-024C-87A5-6FAA0D15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479425"/>
            <a:ext cx="11231562" cy="720725"/>
          </a:xfr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Professional context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8D3E1-45EC-494F-BC54-D278673BA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5520573" cy="4357686"/>
          </a:xfrm>
        </p:spPr>
        <p:txBody>
          <a:bodyPr>
            <a:normAutofit/>
          </a:bodyPr>
          <a:lstStyle/>
          <a:p>
            <a:r>
              <a:rPr lang="en-GB" dirty="0"/>
              <a:t>Since September 2023, new role Programme Director, Marketing &amp; Branding (interim) Fashion Business School at LCF</a:t>
            </a:r>
          </a:p>
          <a:p>
            <a:r>
              <a:rPr lang="en-GB" dirty="0"/>
              <a:t>Demanding role, less teaching, more people management </a:t>
            </a:r>
          </a:p>
          <a:p>
            <a:r>
              <a:rPr lang="en-GB" dirty="0"/>
              <a:t>Previous fashion industry experience</a:t>
            </a:r>
          </a:p>
          <a:p>
            <a:endParaRPr lang="en-GB" dirty="0"/>
          </a:p>
          <a:p>
            <a:endParaRPr lang="en-GB" dirty="0"/>
          </a:p>
          <a:p>
            <a:pPr marL="0" lvl="3" indent="0" defTabSz="12600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D914E-30B6-3D47-9877-F1111D86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1" r="3" b="3"/>
          <a:stretch/>
        </p:blipFill>
        <p:spPr>
          <a:xfrm>
            <a:off x="6191251" y="1592262"/>
            <a:ext cx="5520267" cy="4357687"/>
          </a:xfrm>
          <a:prstGeom prst="rect">
            <a:avLst/>
          </a:prstGeom>
          <a:noFill/>
        </p:spPr>
      </p:pic>
      <p:sp>
        <p:nvSpPr>
          <p:cNvPr id="36871" name="Footer Placeholder 5">
            <a:extLst>
              <a:ext uri="{FF2B5EF4-FFF2-40B4-BE49-F238E27FC236}">
                <a16:creationId xmlns:a16="http://schemas.microsoft.com/office/drawing/2014/main" id="{F1C12CDE-F48F-5844-8DD7-AFA60309E3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4224" y="6356351"/>
            <a:ext cx="797369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ARP Presentation 17.01.23 LST</a:t>
            </a:r>
            <a:endParaRPr kumimoji="0" lang="en-GB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996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8D3E1-45EC-494F-BC54-D278673BA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601788"/>
            <a:ext cx="11231562" cy="43481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Within the IP unit, I developed an idea for a workshop to co-create what belonging looks like for Year 1 students, to help them settle in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Strayhorn (2016) says ‘belonging’ “refers to students’ perceived social support on campus, a feeling or sensation of connectedness, the experience of mattering or feeling cared about, accepted, respected, valued by, and important to the group or others on campus.” 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F222E-BB30-024C-87A5-6FAA0D15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479425"/>
            <a:ext cx="11231562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Rationale for selecting the topic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1FAF5-97BE-9B4F-8B81-4EF8AF464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27013"/>
            <a:ext cx="11233150" cy="280987"/>
          </a:xfrm>
        </p:spPr>
        <p:txBody>
          <a:bodyPr/>
          <a:lstStyle/>
          <a:p>
            <a:pPr defTabSz="126000" fontAlgn="auto">
              <a:spcBef>
                <a:spcPts val="0"/>
              </a:spcBef>
              <a:defRPr/>
            </a:pPr>
            <a:r>
              <a:rPr lang="en-US" dirty="0"/>
              <a:t>Rationale</a:t>
            </a:r>
          </a:p>
        </p:txBody>
      </p:sp>
      <p:sp>
        <p:nvSpPr>
          <p:cNvPr id="36871" name="Footer Placeholder 5">
            <a:extLst>
              <a:ext uri="{FF2B5EF4-FFF2-40B4-BE49-F238E27FC236}">
                <a16:creationId xmlns:a16="http://schemas.microsoft.com/office/drawing/2014/main" id="{F1C12CDE-F48F-5844-8DD7-AFA60309E37E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xfrm>
            <a:off x="3917950" y="6356350"/>
            <a:ext cx="7380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ARP Presentation 17.01.23 LST</a:t>
            </a: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9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8D3E1-45EC-494F-BC54-D278673BA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601788"/>
            <a:ext cx="11231562" cy="43481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Greatest interaction with Year 2 students on BA Fashion Marketing and Consumer Behaviour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Can be quiet and disengaged in seminars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We acknowledge their challenges and maybe we can adapt</a:t>
            </a:r>
          </a:p>
          <a:p>
            <a:pPr marL="432000" lvl="1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b="1" dirty="0"/>
              <a:t>Research Question: </a:t>
            </a:r>
            <a:r>
              <a:rPr lang="en-GB" dirty="0"/>
              <a:t>Is it possible to adapt taught sessions to the overriding mood of the class?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F222E-BB30-024C-87A5-6FAA0D15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479425"/>
            <a:ext cx="11231562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Rationale for selecting the topic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1FAF5-97BE-9B4F-8B81-4EF8AF464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27013"/>
            <a:ext cx="11233150" cy="280987"/>
          </a:xfrm>
        </p:spPr>
        <p:txBody>
          <a:bodyPr/>
          <a:lstStyle/>
          <a:p>
            <a:pPr defTabSz="126000" fontAlgn="auto">
              <a:spcBef>
                <a:spcPts val="0"/>
              </a:spcBef>
              <a:defRPr/>
            </a:pPr>
            <a:r>
              <a:rPr lang="en-US" dirty="0"/>
              <a:t>Rationale</a:t>
            </a:r>
          </a:p>
        </p:txBody>
      </p:sp>
      <p:sp>
        <p:nvSpPr>
          <p:cNvPr id="36871" name="Footer Placeholder 5">
            <a:extLst>
              <a:ext uri="{FF2B5EF4-FFF2-40B4-BE49-F238E27FC236}">
                <a16:creationId xmlns:a16="http://schemas.microsoft.com/office/drawing/2014/main" id="{F1C12CDE-F48F-5844-8DD7-AFA60309E37E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xfrm>
            <a:off x="3917950" y="6356350"/>
            <a:ext cx="7380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ARP Presentation 17.01.23 LST</a:t>
            </a: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0D3C8-11C6-B24F-8884-4C7E6832B779}"/>
              </a:ext>
            </a:extLst>
          </p:cNvPr>
          <p:cNvSpPr txBox="1"/>
          <p:nvPr/>
        </p:nvSpPr>
        <p:spPr>
          <a:xfrm>
            <a:off x="10727871" y="-3429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015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8D3E1-45EC-494F-BC54-D278673BA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601788"/>
            <a:ext cx="5907088" cy="43481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Participatory Action Research was an exciting and uncertain journey </a:t>
            </a:r>
          </a:p>
          <a:p>
            <a:pPr>
              <a:lnSpc>
                <a:spcPct val="120000"/>
              </a:lnSpc>
            </a:pPr>
            <a:r>
              <a:rPr lang="en-GB" dirty="0"/>
              <a:t>9x Year 2 students agreed to take part</a:t>
            </a:r>
          </a:p>
          <a:p>
            <a:pPr>
              <a:lnSpc>
                <a:spcPct val="120000"/>
              </a:lnSpc>
            </a:pPr>
            <a:r>
              <a:rPr lang="en-GB" dirty="0"/>
              <a:t>3x meetings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1. Explain research question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2. Generate solutions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3. Review thematic analysis </a:t>
            </a:r>
          </a:p>
          <a:p>
            <a:pPr>
              <a:lnSpc>
                <a:spcPct val="120000"/>
              </a:lnSpc>
            </a:pPr>
            <a:r>
              <a:rPr lang="en-GB" dirty="0"/>
              <a:t>Breaking the hierarchy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 marL="0" lvl="3" indent="0" defTabSz="12600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F222E-BB30-024C-87A5-6FAA0D15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479425"/>
            <a:ext cx="11231562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Reflection on research methods used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1FAF5-97BE-9B4F-8B81-4EF8AF464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27014"/>
            <a:ext cx="11233150" cy="280987"/>
          </a:xfrm>
        </p:spPr>
        <p:txBody>
          <a:bodyPr/>
          <a:lstStyle/>
          <a:p>
            <a:pPr defTabSz="126000" fontAlgn="auto">
              <a:spcBef>
                <a:spcPts val="0"/>
              </a:spcBef>
              <a:defRPr/>
            </a:pPr>
            <a:r>
              <a:rPr lang="en-US" dirty="0"/>
              <a:t>Research Methods</a:t>
            </a:r>
          </a:p>
        </p:txBody>
      </p:sp>
      <p:sp>
        <p:nvSpPr>
          <p:cNvPr id="36871" name="Footer Placeholder 5">
            <a:extLst>
              <a:ext uri="{FF2B5EF4-FFF2-40B4-BE49-F238E27FC236}">
                <a16:creationId xmlns:a16="http://schemas.microsoft.com/office/drawing/2014/main" id="{F1C12CDE-F48F-5844-8DD7-AFA60309E37E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xfrm>
            <a:off x="3917950" y="6356350"/>
            <a:ext cx="7380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ARP Presentation 17.01.23 LST</a:t>
            </a: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901824-920D-2D48-A4B7-7FF427AA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95" b="-2122"/>
          <a:stretch/>
        </p:blipFill>
        <p:spPr>
          <a:xfrm rot="5400000">
            <a:off x="7031193" y="1268570"/>
            <a:ext cx="4651061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9F222E-BB30-024C-87A5-6FAA0D15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479425"/>
            <a:ext cx="11231562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Reflection on research methods used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1FAF5-97BE-9B4F-8B81-4EF8AF464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27013"/>
            <a:ext cx="11233150" cy="280987"/>
          </a:xfrm>
        </p:spPr>
        <p:txBody>
          <a:bodyPr/>
          <a:lstStyle/>
          <a:p>
            <a:pPr defTabSz="126000" fontAlgn="auto">
              <a:spcBef>
                <a:spcPts val="0"/>
              </a:spcBef>
              <a:defRPr/>
            </a:pPr>
            <a:r>
              <a:rPr lang="en-US" dirty="0"/>
              <a:t>Research Methods</a:t>
            </a:r>
          </a:p>
        </p:txBody>
      </p:sp>
      <p:sp>
        <p:nvSpPr>
          <p:cNvPr id="36871" name="Footer Placeholder 5">
            <a:extLst>
              <a:ext uri="{FF2B5EF4-FFF2-40B4-BE49-F238E27FC236}">
                <a16:creationId xmlns:a16="http://schemas.microsoft.com/office/drawing/2014/main" id="{F1C12CDE-F48F-5844-8DD7-AFA60309E37E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xfrm>
            <a:off x="3917950" y="6356350"/>
            <a:ext cx="7380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ARP Presentation 17.01.23 LST</a:t>
            </a: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C15EE-6B98-6048-BAFF-94BF46A1F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752" y="1452562"/>
            <a:ext cx="6155823" cy="4348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4E9C6C-93BA-8545-8420-6AA4E5CD1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0" t="7215" r="9425"/>
          <a:stretch/>
        </p:blipFill>
        <p:spPr>
          <a:xfrm>
            <a:off x="479425" y="1452562"/>
            <a:ext cx="4986336" cy="4348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AC97B-CAB5-F944-AE99-5E39BFCC6966}"/>
              </a:ext>
            </a:extLst>
          </p:cNvPr>
          <p:cNvSpPr txBox="1"/>
          <p:nvPr/>
        </p:nvSpPr>
        <p:spPr>
          <a:xfrm>
            <a:off x="10054934" y="5800722"/>
            <a:ext cx="1748632" cy="365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dirty="0"/>
              <a:t>(McIntyre, 2008)</a:t>
            </a:r>
          </a:p>
        </p:txBody>
      </p:sp>
    </p:spTree>
    <p:extLst>
      <p:ext uri="{BB962C8B-B14F-4D97-AF65-F5344CB8AC3E}">
        <p14:creationId xmlns:p14="http://schemas.microsoft.com/office/powerpoint/2010/main" val="232095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8D3E1-45EC-494F-BC54-D278673BA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4" y="1601788"/>
            <a:ext cx="11231561" cy="44846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Students quickly dismissed the research question, doubting that mood-responsive teaching would improve their learning</a:t>
            </a:r>
          </a:p>
          <a:p>
            <a:pPr>
              <a:lnSpc>
                <a:spcPct val="120000"/>
              </a:lnSpc>
            </a:pPr>
            <a:r>
              <a:rPr lang="en-GB" dirty="0"/>
              <a:t>Data generated went in multiple directions, sometimes completely off-topic</a:t>
            </a:r>
          </a:p>
          <a:p>
            <a:pPr>
              <a:lnSpc>
                <a:spcPct val="120000"/>
              </a:lnSpc>
            </a:pPr>
            <a:r>
              <a:rPr lang="en-GB" dirty="0"/>
              <a:t>I was able to implement the students’ suggestions immediately, meaning we piloted the proposal sooner but without rigorous data analysis</a:t>
            </a:r>
          </a:p>
          <a:p>
            <a:pPr>
              <a:lnSpc>
                <a:spcPct val="120000"/>
              </a:lnSpc>
            </a:pPr>
            <a:r>
              <a:rPr lang="en-GB" dirty="0"/>
              <a:t>The iterative process was rough and not aligned with the research timeline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“This led to doubts as to whether we were doing ‘</a:t>
            </a:r>
            <a:r>
              <a:rPr lang="en-GB" i="1" dirty="0"/>
              <a:t>proper research</a:t>
            </a:r>
            <a:r>
              <a:rPr lang="en-GB" dirty="0"/>
              <a:t>’ or whether we were doing ‘</a:t>
            </a:r>
            <a:r>
              <a:rPr lang="en-GB" i="1" dirty="0"/>
              <a:t>research properly</a:t>
            </a:r>
            <a:r>
              <a:rPr lang="en-GB" dirty="0"/>
              <a:t>’.” (Cook, 2009) 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 marL="0" lvl="3" indent="0" defTabSz="12600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F222E-BB30-024C-87A5-6FAA0D15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479425"/>
            <a:ext cx="11231562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Reflection on research methods used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1FAF5-97BE-9B4F-8B81-4EF8AF464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27013"/>
            <a:ext cx="11233150" cy="280987"/>
          </a:xfrm>
        </p:spPr>
        <p:txBody>
          <a:bodyPr/>
          <a:lstStyle/>
          <a:p>
            <a:pPr defTabSz="126000" fontAlgn="auto">
              <a:spcBef>
                <a:spcPts val="0"/>
              </a:spcBef>
              <a:defRPr/>
            </a:pPr>
            <a:r>
              <a:rPr lang="en-US" dirty="0"/>
              <a:t>Research Methods</a:t>
            </a:r>
          </a:p>
        </p:txBody>
      </p:sp>
      <p:sp>
        <p:nvSpPr>
          <p:cNvPr id="36871" name="Footer Placeholder 5">
            <a:extLst>
              <a:ext uri="{FF2B5EF4-FFF2-40B4-BE49-F238E27FC236}">
                <a16:creationId xmlns:a16="http://schemas.microsoft.com/office/drawing/2014/main" id="{F1C12CDE-F48F-5844-8DD7-AFA60309E37E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xfrm>
            <a:off x="3917950" y="6356350"/>
            <a:ext cx="7380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ARP Presentation 17.01.23 LST</a:t>
            </a: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2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8D3E1-45EC-494F-BC54-D278673BA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601788"/>
            <a:ext cx="11231562" cy="43481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The Achievement Emotions Questionnaire is a comprehensive set of scales used to “measure students’ multiple achievement emotions” (</a:t>
            </a:r>
            <a:r>
              <a:rPr lang="en-GB" dirty="0" err="1"/>
              <a:t>Pekrun</a:t>
            </a:r>
            <a:r>
              <a:rPr lang="en-GB" dirty="0"/>
              <a:t> et al, 2011). </a:t>
            </a:r>
          </a:p>
          <a:p>
            <a:pPr>
              <a:lnSpc>
                <a:spcPct val="120000"/>
              </a:lnSpc>
            </a:pPr>
            <a:r>
              <a:rPr lang="en-GB" dirty="0"/>
              <a:t>“to capture mood, researchers must develop methods that go beyond descriptions of individuals’ emotional states and are able to describe the collective emotional experience” </a:t>
            </a:r>
            <a:r>
              <a:rPr lang="en-GB" sz="1800" dirty="0"/>
              <a:t>(Stone &amp; Thompson, 2014, p.312 cited in </a:t>
            </a:r>
            <a:r>
              <a:rPr lang="en-GB" sz="1800" dirty="0" err="1"/>
              <a:t>Canovi</a:t>
            </a:r>
            <a:r>
              <a:rPr lang="en-GB" sz="1800" dirty="0"/>
              <a:t> et al, 2019)</a:t>
            </a:r>
          </a:p>
          <a:p>
            <a:pPr>
              <a:lnSpc>
                <a:spcPct val="120000"/>
              </a:lnSpc>
            </a:pPr>
            <a:r>
              <a:rPr lang="en-GB" dirty="0"/>
              <a:t>“I came to see that the circle of learning between student and teacher is a flow that has no clearly defined beginning… only when we came together and combined our resources did we fulfil our respective roles in this larger dance.” (Bache, 2008) </a:t>
            </a:r>
          </a:p>
          <a:p>
            <a:pPr lvl="1">
              <a:lnSpc>
                <a:spcPct val="120000"/>
              </a:lnSpc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F222E-BB30-024C-87A5-6FAA0D15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479425"/>
            <a:ext cx="11231562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Summary of Project findings: reading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1FAF5-97BE-9B4F-8B81-4EF8AF464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27013"/>
            <a:ext cx="11233150" cy="280987"/>
          </a:xfrm>
        </p:spPr>
        <p:txBody>
          <a:bodyPr/>
          <a:lstStyle/>
          <a:p>
            <a:pPr defTabSz="126000" fontAlgn="auto">
              <a:spcBef>
                <a:spcPts val="0"/>
              </a:spcBef>
              <a:defRPr/>
            </a:pPr>
            <a:r>
              <a:rPr lang="en-US" dirty="0"/>
              <a:t>Findings </a:t>
            </a:r>
          </a:p>
        </p:txBody>
      </p:sp>
      <p:sp>
        <p:nvSpPr>
          <p:cNvPr id="36871" name="Footer Placeholder 5">
            <a:extLst>
              <a:ext uri="{FF2B5EF4-FFF2-40B4-BE49-F238E27FC236}">
                <a16:creationId xmlns:a16="http://schemas.microsoft.com/office/drawing/2014/main" id="{F1C12CDE-F48F-5844-8DD7-AFA60309E37E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xfrm>
            <a:off x="3917950" y="6356350"/>
            <a:ext cx="7380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ARP Presentation 17.01.23 LST</a:t>
            </a: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0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8D3E1-45EC-494F-BC54-D278673BA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601788"/>
            <a:ext cx="11231562" cy="43481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b="1" dirty="0"/>
              <a:t>Theme 1: Communication matters more than mood-responsive teaching</a:t>
            </a:r>
          </a:p>
          <a:p>
            <a:pPr>
              <a:lnSpc>
                <a:spcPct val="120000"/>
              </a:lnSpc>
            </a:pPr>
            <a:r>
              <a:rPr lang="en-GB" dirty="0"/>
              <a:t>Students felt that moods would exist and change but that it didn’t matter. Instead they wanted a reset at the beginning of class.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“instead of like letting the emotion get to you so bad it's better to think of implementing </a:t>
            </a:r>
            <a:r>
              <a:rPr lang="en-GB" dirty="0">
                <a:highlight>
                  <a:srgbClr val="FFFF00"/>
                </a:highlight>
              </a:rPr>
              <a:t>activities that let you focus on another emotion</a:t>
            </a:r>
            <a:r>
              <a:rPr lang="en-GB" dirty="0"/>
              <a:t> that gets you ready for other activities.” – Student 2</a:t>
            </a:r>
          </a:p>
          <a:p>
            <a:pPr lvl="1">
              <a:lnSpc>
                <a:spcPct val="120000"/>
              </a:lnSpc>
            </a:pPr>
            <a:endParaRPr lang="en-GB" dirty="0"/>
          </a:p>
          <a:p>
            <a:pPr lvl="1">
              <a:lnSpc>
                <a:spcPct val="120000"/>
              </a:lnSpc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F222E-BB30-024C-87A5-6FAA0D15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479425"/>
            <a:ext cx="11231562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Summary of Project findings: primary research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1FAF5-97BE-9B4F-8B81-4EF8AF464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27013"/>
            <a:ext cx="11233150" cy="280987"/>
          </a:xfrm>
        </p:spPr>
        <p:txBody>
          <a:bodyPr/>
          <a:lstStyle/>
          <a:p>
            <a:pPr defTabSz="126000" fontAlgn="auto">
              <a:spcBef>
                <a:spcPts val="0"/>
              </a:spcBef>
              <a:defRPr/>
            </a:pPr>
            <a:r>
              <a:rPr lang="en-US" dirty="0"/>
              <a:t>Findings </a:t>
            </a:r>
          </a:p>
        </p:txBody>
      </p:sp>
      <p:sp>
        <p:nvSpPr>
          <p:cNvPr id="36871" name="Footer Placeholder 5">
            <a:extLst>
              <a:ext uri="{FF2B5EF4-FFF2-40B4-BE49-F238E27FC236}">
                <a16:creationId xmlns:a16="http://schemas.microsoft.com/office/drawing/2014/main" id="{F1C12CDE-F48F-5844-8DD7-AFA60309E37E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xfrm>
            <a:off x="3917950" y="6356350"/>
            <a:ext cx="73802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ARP Presentation 17.01.23 LST</a:t>
            </a: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483556"/>
      </p:ext>
    </p:extLst>
  </p:cSld>
  <p:clrMapOvr>
    <a:masterClrMapping/>
  </p:clrMapOvr>
</p:sld>
</file>

<file path=ppt/theme/theme1.xml><?xml version="1.0" encoding="utf-8"?>
<a:theme xmlns:a="http://schemas.openxmlformats.org/drawingml/2006/main" name="1_UAL Theme">
  <a:themeElements>
    <a:clrScheme name="UAL">
      <a:dk1>
        <a:srgbClr val="000000"/>
      </a:dk1>
      <a:lt1>
        <a:srgbClr val="FFFFFF"/>
      </a:lt1>
      <a:dk2>
        <a:srgbClr val="FFD022"/>
      </a:dk2>
      <a:lt2>
        <a:srgbClr val="E71657"/>
      </a:lt2>
      <a:accent1>
        <a:srgbClr val="FF8500"/>
      </a:accent1>
      <a:accent2>
        <a:srgbClr val="9E65FB"/>
      </a:accent2>
      <a:accent3>
        <a:srgbClr val="20BCFF"/>
      </a:accent3>
      <a:accent4>
        <a:srgbClr val="1F4EDC"/>
      </a:accent4>
      <a:accent5>
        <a:srgbClr val="00C73E"/>
      </a:accent5>
      <a:accent6>
        <a:srgbClr val="19A3A3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C2A61EA2-3847-FA4C-B55D-DECD5FA2FB16}" vid="{FDC388AA-6E31-544E-A988-C4695DB270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807</Words>
  <Application>Microsoft Macintosh PowerPoint</Application>
  <PresentationFormat>Widescreen</PresentationFormat>
  <Paragraphs>101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 2</vt:lpstr>
      <vt:lpstr>1_UAL Theme</vt:lpstr>
      <vt:lpstr>ARP Presentation</vt:lpstr>
      <vt:lpstr>Professional context </vt:lpstr>
      <vt:lpstr>Rationale for selecting the topic</vt:lpstr>
      <vt:lpstr>Rationale for selecting the topic</vt:lpstr>
      <vt:lpstr>Reflection on research methods used</vt:lpstr>
      <vt:lpstr>Reflection on research methods used</vt:lpstr>
      <vt:lpstr>Reflection on research methods used</vt:lpstr>
      <vt:lpstr>Summary of Project findings: reading </vt:lpstr>
      <vt:lpstr>Summary of Project findings: primary research </vt:lpstr>
      <vt:lpstr>Summary of Project findings: primary research </vt:lpstr>
      <vt:lpstr>Summary of Project findings: primary research </vt:lpstr>
      <vt:lpstr>Summary</vt:lpstr>
      <vt:lpstr>References to relevant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ARP Presentation</dc:title>
  <dc:creator>Louise Stuart Trainor</dc:creator>
  <cp:lastModifiedBy>Louise Stuart Trainor</cp:lastModifiedBy>
  <cp:revision>38</cp:revision>
  <dcterms:created xsi:type="dcterms:W3CDTF">2024-01-16T20:06:13Z</dcterms:created>
  <dcterms:modified xsi:type="dcterms:W3CDTF">2024-01-17T08:57:27Z</dcterms:modified>
</cp:coreProperties>
</file>