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1" r:id="rId2"/>
    <p:sldMasterId id="2147483695" r:id="rId3"/>
  </p:sldMasterIdLst>
  <p:notesMasterIdLst>
    <p:notesMasterId r:id="rId14"/>
  </p:notesMasterIdLst>
  <p:sldIdLst>
    <p:sldId id="257" r:id="rId4"/>
    <p:sldId id="716" r:id="rId5"/>
    <p:sldId id="711" r:id="rId6"/>
    <p:sldId id="712" r:id="rId7"/>
    <p:sldId id="676" r:id="rId8"/>
    <p:sldId id="713" r:id="rId9"/>
    <p:sldId id="714" r:id="rId10"/>
    <p:sldId id="718" r:id="rId11"/>
    <p:sldId id="719" r:id="rId12"/>
    <p:sldId id="68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46"/>
  </p:normalViewPr>
  <p:slideViewPr>
    <p:cSldViewPr snapToGrid="0" snapToObjects="1">
      <p:cViewPr varScale="1">
        <p:scale>
          <a:sx n="115" d="100"/>
          <a:sy n="115" d="100"/>
        </p:scale>
        <p:origin x="47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56B9A-9EA9-114E-916D-2B09593EDF3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BD335-7EBA-354E-B36A-D1252055A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77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291" y="1620000"/>
            <a:ext cx="11232284" cy="3620215"/>
          </a:xfrm>
        </p:spPr>
        <p:txBody>
          <a:bodyPr anchor="b"/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Add title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DB4FFB-A229-AF47-8E60-155F5A2CCF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0291" y="5625950"/>
            <a:ext cx="11232284" cy="6480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Add Subtitle</a:t>
            </a: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C27CC6-66D3-C040-88D3-563FEE811D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30" y="261287"/>
            <a:ext cx="4371975" cy="99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97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9426" y="1592263"/>
            <a:ext cx="5542467" cy="4357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1" name="Picture Placeholder 10" descr="Add image here">
            <a:extLst>
              <a:ext uri="{FF2B5EF4-FFF2-40B4-BE49-F238E27FC236}">
                <a16:creationId xmlns:a16="http://schemas.microsoft.com/office/drawing/2014/main" id="{5A57B211-0045-2844-B5DA-1D7E13A68B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8" y="1592262"/>
            <a:ext cx="5544561" cy="4357688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GB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8358CE39-2EA0-9949-BF9D-697281F619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0F8E0B70-5C30-5847-8AEF-774CFAD7E20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6A0B221D-7C49-BD4E-B0DD-913726BFFA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003" y="1859622"/>
            <a:ext cx="5040000" cy="3798228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statement text or quote in the space, use 34pt or 24pt text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4FC2831-8571-0047-869E-580ABE877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3B8BE1E-EB54-5A43-AA5B-AD876ECA3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1D07C53-5F2E-564B-AA5D-C8C104D2E3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4A79811-36A7-ED47-BC4C-055045AB46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5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0003" y="1592262"/>
            <a:ext cx="5544560" cy="43837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003" y="1859622"/>
            <a:ext cx="5040000" cy="3798228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statement text or quote in the space, use 34pt or 24pt text</a:t>
            </a:r>
          </a:p>
        </p:txBody>
      </p:sp>
      <p:sp>
        <p:nvSpPr>
          <p:cNvPr id="10" name="Picture Placeholder 3" descr="Add first of three images here">
            <a:extLst>
              <a:ext uri="{FF2B5EF4-FFF2-40B4-BE49-F238E27FC236}">
                <a16:creationId xmlns:a16="http://schemas.microsoft.com/office/drawing/2014/main" id="{7DA10396-CCCF-0340-BB00-412EEECBC0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8" y="1592263"/>
            <a:ext cx="5544561" cy="2367736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endParaRPr lang="en-GB"/>
          </a:p>
          <a:p>
            <a:r>
              <a:rPr lang="en-GB"/>
              <a:t>Photo</a:t>
            </a:r>
          </a:p>
        </p:txBody>
      </p:sp>
      <p:sp>
        <p:nvSpPr>
          <p:cNvPr id="12" name="Picture Placeholder 3" descr="Add second image here">
            <a:extLst>
              <a:ext uri="{FF2B5EF4-FFF2-40B4-BE49-F238E27FC236}">
                <a16:creationId xmlns:a16="http://schemas.microsoft.com/office/drawing/2014/main" id="{4CFF857B-12AB-E04C-A1F6-FC4B79FE185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67438" y="4145976"/>
            <a:ext cx="3636962" cy="1803974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endParaRPr lang="en-GB"/>
          </a:p>
          <a:p>
            <a:r>
              <a:rPr lang="en-GB"/>
              <a:t>Photo</a:t>
            </a:r>
          </a:p>
        </p:txBody>
      </p:sp>
      <p:sp>
        <p:nvSpPr>
          <p:cNvPr id="16" name="Picture Placeholder 3" descr="Add third image here or remaove if not required">
            <a:extLst>
              <a:ext uri="{FF2B5EF4-FFF2-40B4-BE49-F238E27FC236}">
                <a16:creationId xmlns:a16="http://schemas.microsoft.com/office/drawing/2014/main" id="{8C79CD37-E4DA-FA41-8E9D-41522B86F44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948863" y="4145977"/>
            <a:ext cx="1763136" cy="1803974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endParaRPr lang="en-GB"/>
          </a:p>
          <a:p>
            <a:r>
              <a:rPr lang="en-GB"/>
              <a:t>Photo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8EE8056-6DD7-5342-A855-1D7E252302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80575" y="1374323"/>
            <a:ext cx="112320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CFD15CC-2D5D-A34D-A6E7-81613F6D4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03F0AE9C-EBB9-834E-A3DE-B16392E83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367B92-1561-E34D-BE06-2C6F86B68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43111EA-9D20-3448-B7C0-A5EF969B7C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700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2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239895-CBF1-9A44-AE0E-97321883F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9427" y="1592263"/>
            <a:ext cx="4608512" cy="4368673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statement text or quote in the space, use 34pt or 24pt text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2541D261-763F-C74D-B9EC-20280292EC4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67437" y="1592263"/>
            <a:ext cx="5545137" cy="43576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F488A4-4494-F94A-88FD-EAA2ABC963F2}"/>
              </a:ext>
            </a:extLst>
          </p:cNvPr>
          <p:cNvSpPr txBox="1"/>
          <p:nvPr userDrawn="1"/>
        </p:nvSpPr>
        <p:spPr>
          <a:xfrm>
            <a:off x="83127" y="166255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C566D20-9ED7-F24C-8234-C6723323E5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21A1AE5-AD2C-2247-A1E6-B60F43EDA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67B1EEDC-5770-814D-AB47-82F4CC3496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D9BC458-C516-554E-B7C5-3F7A86E86F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809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3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D5F3EFB-C9F8-E04B-8B93-5D6DF7840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8" y="0"/>
            <a:ext cx="807561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9027F85-A326-5B4C-A284-BD4EA17ED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8" y="0"/>
            <a:ext cx="8075613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tx1"/>
              </a:solidFill>
            </a:endParaRP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9427" y="1592263"/>
            <a:ext cx="3636961" cy="4368673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statement text or quote in the space, use 34pt or 24pt text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A3A1DA97-7FEA-2F42-8E12-4BABE52A9AD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232400" y="1592263"/>
            <a:ext cx="6480174" cy="435768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00EA739-BE1A-6748-96FD-C4F5683CC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DE590B1C-3001-3A4C-AE2A-BA95BADFA8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C7EDDFB0-8C35-B242-B9C7-9FF8CD6E3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E768A60-9BB1-9443-856A-2DE435EBD8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337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2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CCDF47-40D6-0E40-9E93-34D45B6FB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tx1"/>
              </a:solidFill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9426" y="1592263"/>
            <a:ext cx="5545137" cy="4368673"/>
          </a:xfrm>
        </p:spPr>
        <p:txBody>
          <a:bodyPr anchor="t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D76DD8CF-32FC-E74F-A900-AB93DBD3A1F8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67437" y="1592263"/>
            <a:ext cx="5545137" cy="43576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377C0B9-DA67-F547-AE09-F6A98E6DD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A4D06AF0-C632-9540-8FFF-4243777E2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FD9081A-76D9-EC44-ADFB-D21AF3669F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A7CB4D4-D83A-024B-8339-8EF8AD92E6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194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3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8" y="0"/>
            <a:ext cx="807561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93FBF2-1F8B-424F-8A94-A7A44155C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7" y="0"/>
            <a:ext cx="8075613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BBCDC9-67AD-304F-A641-19C555A78673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259263" y="1592263"/>
            <a:ext cx="7453312" cy="43576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38A1F960-AF27-6F48-B335-BF1BE9804D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9427" y="1592263"/>
            <a:ext cx="3636962" cy="4368673"/>
          </a:xfrm>
        </p:spPr>
        <p:txBody>
          <a:bodyPr anchor="t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0A0D21-9030-4D45-A211-D39B6B082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D1526E6-C718-F347-8F04-D3C8E284C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6EB66008-C52E-2B4C-B01E-C5B69D18D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37CE7D9-B889-C14D-8F36-B04354258C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343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Add chart, table or image here">
            <a:extLst>
              <a:ext uri="{FF2B5EF4-FFF2-40B4-BE49-F238E27FC236}">
                <a16:creationId xmlns:a16="http://schemas.microsoft.com/office/drawing/2014/main" id="{6F5D1C0F-74B3-8A4E-AAC6-F9A9FAAF8A5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78546" y="1592262"/>
            <a:ext cx="11232972" cy="4357687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chart/table/photo</a:t>
            </a:r>
            <a:endParaRPr lang="en-GB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C99F548-E5CC-0448-82E6-D55920EF41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2C96613-2613-8145-BDBC-95527046A2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EFD903F-4131-8F43-9B3B-E47372010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CF0EE21-71A6-114A-A05C-5132C1425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685733F-6C6F-9549-84A0-153D08303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F697547-E539-9C47-B562-D12D467BFC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434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3" descr="Add first image here">
            <a:extLst>
              <a:ext uri="{FF2B5EF4-FFF2-40B4-BE49-F238E27FC236}">
                <a16:creationId xmlns:a16="http://schemas.microsoft.com/office/drawing/2014/main" id="{C7C14F64-0AD7-814E-ADBD-00D172CAC61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0000" y="1592263"/>
            <a:ext cx="5544563" cy="4357688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endParaRPr lang="en-GB"/>
          </a:p>
          <a:p>
            <a:r>
              <a:rPr lang="en-GB"/>
              <a:t>Photo</a:t>
            </a:r>
          </a:p>
        </p:txBody>
      </p:sp>
      <p:sp>
        <p:nvSpPr>
          <p:cNvPr id="13" name="Picture Placeholder 3" descr="Add second image here">
            <a:extLst>
              <a:ext uri="{FF2B5EF4-FFF2-40B4-BE49-F238E27FC236}">
                <a16:creationId xmlns:a16="http://schemas.microsoft.com/office/drawing/2014/main" id="{2A65CA6F-7D91-3C47-9C36-79BAEE1D48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8" y="1592263"/>
            <a:ext cx="5544562" cy="4357688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endParaRPr lang="en-GB"/>
          </a:p>
          <a:p>
            <a:r>
              <a:rPr lang="en-GB"/>
              <a:t>Photo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09043EE-AABB-3D43-B913-B5AE433609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3129248-FBFD-954A-B55D-D93105C099E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0695510-C34D-974F-A1F8-C76E12C25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28472E9-D590-4E4B-8E7C-FE262AB41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0DE0675-243B-3445-95CC-DB82EBEEEF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0A801B1-2AB7-0840-8B58-1EDF309E47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554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ise content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 descr="Content box">
            <a:extLst>
              <a:ext uri="{FF2B5EF4-FFF2-40B4-BE49-F238E27FC236}">
                <a16:creationId xmlns:a16="http://schemas.microsoft.com/office/drawing/2014/main" id="{1E65073E-903D-774A-B1F5-49BFBA514392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79424" y="1592262"/>
            <a:ext cx="3636963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content or delete if not required.</a:t>
            </a:r>
            <a:endParaRPr lang="en-GB"/>
          </a:p>
        </p:txBody>
      </p:sp>
      <p:sp>
        <p:nvSpPr>
          <p:cNvPr id="27" name="Content Placeholder 2" descr="Content box">
            <a:extLst>
              <a:ext uri="{FF2B5EF4-FFF2-40B4-BE49-F238E27FC236}">
                <a16:creationId xmlns:a16="http://schemas.microsoft.com/office/drawing/2014/main" id="{3B30A9D2-E284-2E4C-A561-386EF0A682B7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4259262" y="1592262"/>
            <a:ext cx="3673475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content or delete if not required.</a:t>
            </a:r>
            <a:endParaRPr lang="en-GB"/>
          </a:p>
        </p:txBody>
      </p:sp>
      <p:sp>
        <p:nvSpPr>
          <p:cNvPr id="30" name="Content Placeholder 2" descr="Content box">
            <a:extLst>
              <a:ext uri="{FF2B5EF4-FFF2-40B4-BE49-F238E27FC236}">
                <a16:creationId xmlns:a16="http://schemas.microsoft.com/office/drawing/2014/main" id="{F5982CB3-F96D-4847-90D1-78412688D8DB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8075612" y="1592262"/>
            <a:ext cx="3636387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content or delete if not required.</a:t>
            </a:r>
            <a:endParaRPr lang="en-GB"/>
          </a:p>
        </p:txBody>
      </p:sp>
      <p:sp>
        <p:nvSpPr>
          <p:cNvPr id="18" name="Content Placeholder 2" descr="Content box">
            <a:extLst>
              <a:ext uri="{FF2B5EF4-FFF2-40B4-BE49-F238E27FC236}">
                <a16:creationId xmlns:a16="http://schemas.microsoft.com/office/drawing/2014/main" id="{7D56863F-F6CD-E24A-AA3A-95A03E55F183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91501" y="3856869"/>
            <a:ext cx="3637361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content or delete if not required.</a:t>
            </a:r>
            <a:endParaRPr lang="en-GB"/>
          </a:p>
        </p:txBody>
      </p:sp>
      <p:sp>
        <p:nvSpPr>
          <p:cNvPr id="26" name="Content Placeholder 2" descr="Content box">
            <a:extLst>
              <a:ext uri="{FF2B5EF4-FFF2-40B4-BE49-F238E27FC236}">
                <a16:creationId xmlns:a16="http://schemas.microsoft.com/office/drawing/2014/main" id="{C49033BA-802B-9D4E-86E7-1DCABD90524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271736" y="3844862"/>
            <a:ext cx="3661002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content or delete if not required.</a:t>
            </a:r>
            <a:endParaRPr lang="en-GB"/>
          </a:p>
        </p:txBody>
      </p:sp>
      <p:sp>
        <p:nvSpPr>
          <p:cNvPr id="28" name="Content Placeholder 2" descr="Content box">
            <a:extLst>
              <a:ext uri="{FF2B5EF4-FFF2-40B4-BE49-F238E27FC236}">
                <a16:creationId xmlns:a16="http://schemas.microsoft.com/office/drawing/2014/main" id="{12B41031-5953-1A41-9DB9-9AD4FADFC778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075612" y="3856869"/>
            <a:ext cx="3636387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content or delete if not required.</a:t>
            </a:r>
            <a:endParaRPr lang="en-GB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D35E84DA-6071-AD49-ADD8-6ED4561CF1C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F162B308-0512-BD4B-A204-B0C00FA050D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56DA0C-D1BE-D54E-A66F-1F9B0DA3C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6F30593-54C3-7444-BD6C-62F7EBAC1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A5E7991D-0B78-C048-8751-2356A80F5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88980DE-7EE2-EB42-8EE8-3441272BA0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6916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FF6C17C8-51A5-284E-8E96-266EA704A3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000" y="509953"/>
            <a:ext cx="11232001" cy="68947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 noProof="0" dirty="0"/>
              <a:t>Full page image</a:t>
            </a:r>
            <a:endParaRPr lang="en-GB" dirty="0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0088D9D9-CB9E-2F46-A0E3-379EAB6216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Text Placeholder 2" descr="Text box with instruction on how to add a full slide image. Delete this box from slide">
            <a:extLst>
              <a:ext uri="{FF2B5EF4-FFF2-40B4-BE49-F238E27FC236}">
                <a16:creationId xmlns:a16="http://schemas.microsoft.com/office/drawing/2014/main" id="{78A0F6EB-7578-CC42-82B5-AFD3AB11FD8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9425" y="1592263"/>
            <a:ext cx="5545138" cy="1393825"/>
          </a:xfrm>
          <a:solidFill>
            <a:schemeClr val="bg2"/>
          </a:solidFill>
        </p:spPr>
        <p:txBody>
          <a:bodyPr lIns="72000" tIns="72000" rIns="72000" bIns="72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32000" indent="0">
              <a:buNone/>
              <a:defRPr/>
            </a:lvl2pPr>
            <a:lvl3pPr marL="864000" indent="0">
              <a:buNone/>
              <a:defRPr/>
            </a:lvl3pPr>
            <a:lvl4pPr marL="0" indent="0">
              <a:buNone/>
              <a:defRPr/>
            </a:lvl4pPr>
            <a:lvl5pPr marL="432000" indent="0">
              <a:buNone/>
              <a:defRPr/>
            </a:lvl5pPr>
          </a:lstStyle>
          <a:p>
            <a:pPr lvl="0"/>
            <a:r>
              <a:rPr lang="en-US"/>
              <a:t>Use this slide for full slide images. </a:t>
            </a:r>
            <a:br>
              <a:rPr lang="en-US"/>
            </a:br>
            <a:r>
              <a:rPr lang="en-US"/>
              <a:t>Click on icon to add image. </a:t>
            </a:r>
            <a:br>
              <a:rPr lang="en-US"/>
            </a:br>
            <a:r>
              <a:rPr lang="en-US"/>
              <a:t>Delete this box.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25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or statement – symb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50975" y="2489662"/>
            <a:ext cx="9290050" cy="1878676"/>
          </a:xfrm>
        </p:spPr>
        <p:txBody>
          <a:bodyPr anchor="ctr"/>
          <a:lstStyle>
            <a:lvl1pPr algn="ctr">
              <a:lnSpc>
                <a:spcPct val="110000"/>
              </a:lnSpc>
              <a:defRPr sz="3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Add Section title, quote or statement text </a:t>
            </a:r>
            <a:br>
              <a:rPr lang="en-US"/>
            </a:br>
            <a:r>
              <a:rPr lang="en-US"/>
              <a:t>2 lines max</a:t>
            </a:r>
            <a:endParaRPr lang="en-GB"/>
          </a:p>
        </p:txBody>
      </p:sp>
      <p:grpSp>
        <p:nvGrpSpPr>
          <p:cNvPr id="7" name="Group 6" descr="Large UAL brand colon symbol">
            <a:extLst>
              <a:ext uri="{FF2B5EF4-FFF2-40B4-BE49-F238E27FC236}">
                <a16:creationId xmlns:a16="http://schemas.microsoft.com/office/drawing/2014/main" id="{E4E37A13-D473-BA40-9527-A26177D3933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 userDrawn="1"/>
        </p:nvGrpSpPr>
        <p:grpSpPr>
          <a:xfrm>
            <a:off x="5156662" y="610986"/>
            <a:ext cx="1878676" cy="5636027"/>
            <a:chOff x="3429000" y="0"/>
            <a:chExt cx="2286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D045CDF-EA93-134D-B504-A522F08E8F3D}"/>
                </a:ext>
              </a:extLst>
            </p:cNvPr>
            <p:cNvSpPr/>
            <p:nvPr userDrawn="1"/>
          </p:nvSpPr>
          <p:spPr>
            <a:xfrm>
              <a:off x="3429000" y="0"/>
              <a:ext cx="2286000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5AC84F8-E839-CA43-A60E-B83570C53937}"/>
                </a:ext>
              </a:extLst>
            </p:cNvPr>
            <p:cNvSpPr/>
            <p:nvPr userDrawn="1"/>
          </p:nvSpPr>
          <p:spPr>
            <a:xfrm>
              <a:off x="3429000" y="4572000"/>
              <a:ext cx="2286000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660083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– thank you and contact detai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CE6882B2-221E-724F-B8AA-2F0E5363E18D}"/>
              </a:ext>
            </a:extLst>
          </p:cNvPr>
          <p:cNvSpPr txBox="1"/>
          <p:nvPr userDrawn="1"/>
        </p:nvSpPr>
        <p:spPr>
          <a:xfrm>
            <a:off x="480291" y="5610903"/>
            <a:ext cx="11232284" cy="51593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r"/>
            <a:r>
              <a:rPr lang="en-US" sz="2400" b="1" err="1">
                <a:solidFill>
                  <a:schemeClr val="bg1"/>
                </a:solidFill>
              </a:rPr>
              <a:t>arts.ac.uk</a:t>
            </a:r>
            <a:endParaRPr lang="en-US" sz="2400" b="1">
              <a:solidFill>
                <a:schemeClr val="bg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3991515-FC5A-7B45-B827-6D443E937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6350">
            <a:solidFill>
              <a:schemeClr val="bg1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7AA1D43C-71F1-9D4B-BD31-C7E5E8F2A5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575" y="1592264"/>
            <a:ext cx="3635814" cy="435768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Thank you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27D944-9FDE-1C46-A24D-757614E0A2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67" y="6160861"/>
            <a:ext cx="2311433" cy="52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1831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CED54-181B-8A4F-A458-0AC1568A1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EAF834-87CE-C140-8C89-7FF1538DC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9AC10-5872-7F4B-BEA2-EF0764E5A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F2A00-74D0-3948-84EA-35B5DE9D7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Microteach 10.02.23 LST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37D73-F872-DF4A-8426-91E757851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E29C-C84F-6044-9BA2-EC8D44A37E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3090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94933-2D89-5340-AA18-D88A72B47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2DEE2-5134-3747-A6EB-2AB857B99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A4D60-D8F7-C549-B484-A06F70500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5C0BF-CE71-8A40-A816-FD7D045A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Microteach 10.02.23 LST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F3466-40C2-4344-9D21-3149E2186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E29C-C84F-6044-9BA2-EC8D44A37E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6265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B55C7-67B2-AA47-9BAD-B45BC3500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224ED-9033-AB41-BB31-2033335D7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7AD63-CB42-C74F-877A-3860567E0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0FCC7-8E0D-9241-A550-DB6D27E3D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Microteach 10.02.23 LST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10791-6B4C-FB4B-A09C-C6E069A6B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E29C-C84F-6044-9BA2-EC8D44A37E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0883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95F16-EE40-0A4C-AC07-FBADDE74F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CF2D0-2A4A-7D4E-9642-C4DEBE9F78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48243-77A7-3F47-8F1D-FA18C1B8EA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CE0171-BC1C-1B4D-BC8D-9A90A9E42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731D07-AAA7-9C4A-B52A-AFF2C5E42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Microteach 10.02.23 LST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781A2-D18B-E241-A355-E4DDD1F07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E29C-C84F-6044-9BA2-EC8D44A37E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3060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248CB-B551-AE45-86A0-A3A5E5AAA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7026E-7118-EE43-9F87-CF537F17B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42C590-9756-5240-A826-862CF0283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CAA45E-1B3E-7748-8096-2B2BE23A5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36AA56-CB39-1942-84EC-302776C4B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FC8EA3-4F5A-934F-AC9A-6E19D9DF6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3094E6-7DEB-6143-9ADD-1616DA8A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Microteach 10.02.23 LST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57263C-60C0-F14E-81E6-2BE99A1D9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E29C-C84F-6044-9BA2-EC8D44A37E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6610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D5C14-11EB-864B-9004-4FD727E31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D5FE06-7604-204C-9E41-E58266A04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6C362F-E871-D545-BF9E-C40D0DBD7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Microteach 10.02.23 LST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8ED29D-6D81-3041-862D-EA869D2F7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E29C-C84F-6044-9BA2-EC8D44A37E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9222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D2EDA9-F9CB-904A-BF25-AFF10F88C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7AA12D-A552-3944-8D78-8DD5DBEED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Microteach 10.02.23 LST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EA976-9340-F642-A47E-5BF269C70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E29C-C84F-6044-9BA2-EC8D44A37E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5995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E2F6A-4735-A448-86DA-BCAF4063F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D5393-FACF-9B44-BDA7-4B56286D6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B4B0BB-978C-7449-BFDD-C53DB2C522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6B484-A112-5242-96E9-1653247C1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935133-E21A-BD4B-9FB0-315889D93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Microteach 10.02.23 LST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8EA085-AC90-E447-80BD-6CC88A029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E29C-C84F-6044-9BA2-EC8D44A37E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9590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D876B-1A44-224F-807E-3F282940C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738B08-F8BD-D449-87B3-1CB1B42E1D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AA28E6-B5C5-1E45-9896-88E24B4B0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8462C-D2E7-854C-9907-985106726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864E2-C8FC-FC48-8F46-E0F92EC03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Microteach 10.02.23 LST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776EC1-960D-DB49-9820-6AE333A5E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E29C-C84F-6044-9BA2-EC8D44A37E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19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 slide – dark grey"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638687-87A6-6F46-AAD1-EA4CFA9315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6350">
            <a:solidFill>
              <a:schemeClr val="bg1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58FA99CD-60B0-7C44-902D-A54371D18A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67" y="6160861"/>
            <a:ext cx="2311433" cy="52552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DB353C-DCFB-A34A-8DF1-AD024339FD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92047F7-4CA0-5744-9AC1-E8B42A808F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575" y="1601888"/>
            <a:ext cx="7452164" cy="434806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Add introduction text, chapter break or statement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9F97D54-560C-9749-BD60-0BBA622B50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FBEFAC4-F7AD-C24D-BE28-358262C777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800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AC79C-0C8E-634C-B7EC-3240538CC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B03F22-C7F2-A947-A9B5-6673E40F2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31DD3-4D15-FC40-851D-76F4BED78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DA7A9-8006-4546-B66A-CA024CFFB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Microteach 10.02.23 LST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103BE-3282-2546-8724-250656F6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E29C-C84F-6044-9BA2-EC8D44A37E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0274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216CB7-389E-9340-9490-7CC1744A29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D98996-59D9-AD4F-BA17-AA316F3FCA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54C70-7A16-5C4C-AC0B-757C84BA7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ECC60-762D-1C42-B6A2-48537A4AB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Microteach 10.02.23 LST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8C21F-846F-D746-B29F-547F83167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E29C-C84F-6044-9BA2-EC8D44A37E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7671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slide or statement – symb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50975" y="2489662"/>
            <a:ext cx="9290050" cy="1878676"/>
          </a:xfrm>
        </p:spPr>
        <p:txBody>
          <a:bodyPr anchor="ctr"/>
          <a:lstStyle>
            <a:lvl1pPr algn="ctr">
              <a:lnSpc>
                <a:spcPct val="110000"/>
              </a:lnSpc>
              <a:defRPr sz="3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Add Section title, quote or statement text </a:t>
            </a:r>
            <a:br>
              <a:rPr lang="en-US"/>
            </a:br>
            <a:r>
              <a:rPr lang="en-US"/>
              <a:t>2 lines max</a:t>
            </a:r>
            <a:endParaRPr lang="en-GB"/>
          </a:p>
        </p:txBody>
      </p:sp>
      <p:grpSp>
        <p:nvGrpSpPr>
          <p:cNvPr id="7" name="Group 6" descr="Large UAL brand colon symbol">
            <a:extLst>
              <a:ext uri="{FF2B5EF4-FFF2-40B4-BE49-F238E27FC236}">
                <a16:creationId xmlns:a16="http://schemas.microsoft.com/office/drawing/2014/main" id="{E4E37A13-D473-BA40-9527-A26177D3933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 userDrawn="1"/>
        </p:nvGrpSpPr>
        <p:grpSpPr>
          <a:xfrm>
            <a:off x="5156662" y="610986"/>
            <a:ext cx="1878676" cy="5636027"/>
            <a:chOff x="3429000" y="0"/>
            <a:chExt cx="2286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D045CDF-EA93-134D-B504-A522F08E8F3D}"/>
                </a:ext>
              </a:extLst>
            </p:cNvPr>
            <p:cNvSpPr/>
            <p:nvPr userDrawn="1"/>
          </p:nvSpPr>
          <p:spPr>
            <a:xfrm>
              <a:off x="3429000" y="0"/>
              <a:ext cx="2286000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5AC84F8-E839-CA43-A60E-B83570C53937}"/>
                </a:ext>
              </a:extLst>
            </p:cNvPr>
            <p:cNvSpPr/>
            <p:nvPr userDrawn="1"/>
          </p:nvSpPr>
          <p:spPr>
            <a:xfrm>
              <a:off x="3429000" y="4572000"/>
              <a:ext cx="2286000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941081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8388349" cy="43576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36DDD88-F5A8-0D44-B7D8-EAAB62AC4A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F7DE77F0-5E8F-F445-AB32-F307362655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7768CFC-6AEF-D744-A23B-B3F7B1CC1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93710B7-7EB9-FA45-A0FE-45B364844F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F244053C-E493-6C4D-9CEF-16DB2081F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7F5ADFD-39E3-E643-8EE5-C924A226ED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47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ndon College of Fashion, University of the Arts London logo">
            <a:extLst>
              <a:ext uri="{FF2B5EF4-FFF2-40B4-BE49-F238E27FC236}">
                <a16:creationId xmlns:a16="http://schemas.microsoft.com/office/drawing/2014/main" id="{DDC27CC6-66D3-C040-88D3-563FEE811D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30" y="261287"/>
            <a:ext cx="4371975" cy="993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291" y="1620000"/>
            <a:ext cx="11232284" cy="3620215"/>
          </a:xfrm>
        </p:spPr>
        <p:txBody>
          <a:bodyPr anchor="b"/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DB4FFB-A229-AF47-8E60-155F5A2CCF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0291" y="5625950"/>
            <a:ext cx="11232284" cy="9717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00345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or statement – symb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50975" y="2489662"/>
            <a:ext cx="9290050" cy="1878676"/>
          </a:xfrm>
        </p:spPr>
        <p:txBody>
          <a:bodyPr anchor="ctr"/>
          <a:lstStyle>
            <a:lvl1pPr algn="ctr">
              <a:lnSpc>
                <a:spcPct val="110000"/>
              </a:lnSpc>
              <a:defRPr sz="3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Add Section title, quote or statement text </a:t>
            </a:r>
            <a:br>
              <a:rPr lang="en-US"/>
            </a:br>
            <a:r>
              <a:rPr lang="en-US"/>
              <a:t>2 lines max</a:t>
            </a:r>
            <a:endParaRPr lang="en-GB"/>
          </a:p>
        </p:txBody>
      </p:sp>
      <p:grpSp>
        <p:nvGrpSpPr>
          <p:cNvPr id="7" name="Group 6" descr="Large UAL brand colon symbol">
            <a:extLst>
              <a:ext uri="{FF2B5EF4-FFF2-40B4-BE49-F238E27FC236}">
                <a16:creationId xmlns:a16="http://schemas.microsoft.com/office/drawing/2014/main" id="{E4E37A13-D473-BA40-9527-A26177D3933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 userDrawn="1"/>
        </p:nvGrpSpPr>
        <p:grpSpPr>
          <a:xfrm>
            <a:off x="5156662" y="610986"/>
            <a:ext cx="1878676" cy="5636027"/>
            <a:chOff x="3429000" y="0"/>
            <a:chExt cx="2286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D045CDF-EA93-134D-B504-A522F08E8F3D}"/>
                </a:ext>
              </a:extLst>
            </p:cNvPr>
            <p:cNvSpPr/>
            <p:nvPr userDrawn="1"/>
          </p:nvSpPr>
          <p:spPr>
            <a:xfrm>
              <a:off x="3429000" y="0"/>
              <a:ext cx="2286000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5AC84F8-E839-CA43-A60E-B83570C53937}"/>
                </a:ext>
              </a:extLst>
            </p:cNvPr>
            <p:cNvSpPr/>
            <p:nvPr userDrawn="1"/>
          </p:nvSpPr>
          <p:spPr>
            <a:xfrm>
              <a:off x="3429000" y="4572000"/>
              <a:ext cx="2286000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6355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 slide – dark grey"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DB353C-DCFB-A34A-8DF1-AD024339FD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92047F7-4CA0-5744-9AC1-E8B42A808F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575" y="1601888"/>
            <a:ext cx="7452164" cy="434806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Add introduction text, chapter break or statement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638687-87A6-6F46-AAD1-EA4CFA9315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6350">
            <a:solidFill>
              <a:schemeClr val="bg1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58FA99CD-60B0-7C44-902D-A54371D18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67" y="6160861"/>
            <a:ext cx="2311433" cy="525520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FBEFAC4-F7AD-C24D-BE28-358262C777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9F97D54-560C-9749-BD60-0BBA622B50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009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 slide – light gre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DB353C-DCFB-A34A-8DF1-AD024339FD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ED10ED7-0D2C-2B42-B172-79A652121B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575" y="1601888"/>
            <a:ext cx="7452164" cy="434806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introduction text, chapter break or statement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638687-87A6-6F46-AAD1-EA4CFA9315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3E7FD9C-B2A9-AC4B-A9FE-0686D6AC7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7A17EA1-5116-8F40-8702-D94B6BF3A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B408155-3457-2846-9BCF-11FB56DCF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91260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F7DE77F0-5E8F-F445-AB32-F307362655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36DDD88-F5A8-0D44-B7D8-EAAB62AC4A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8388349" cy="4357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7768CFC-6AEF-D744-A23B-B3F7B1CC1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B7F5ADFD-39E3-E643-8EE5-C924A226E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F244053C-E493-6C4D-9CEF-16DB2081F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93710B7-7EB9-FA45-A0FE-45B364844F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5189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4C29ADA-2C74-8848-9D73-1968630AA9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380B404-1F62-4A41-813F-C9C69982E6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11232573" cy="4357686"/>
          </a:xfrm>
        </p:spPr>
        <p:txBody>
          <a:bodyPr numCol="2" spcCol="720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A99F18A-DC93-8D43-B5EA-B3DEB27CA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7A054028-703C-3542-A5B2-94B4FC73C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6999A4BE-B528-B04B-85B9-C6C54914F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F507F58-E567-5F48-A2BB-D93CE6CA19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98197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 slide – light gre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638687-87A6-6F46-AAD1-EA4CFA9315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3E7FD9C-B2A9-AC4B-A9FE-0686D6AC7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DB353C-DCFB-A34A-8DF1-AD024339FD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ED10ED7-0D2C-2B42-B172-79A652121B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575" y="1601888"/>
            <a:ext cx="7452164" cy="434806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introduction text, chapter break or statement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3E6DCC-66A2-D148-B378-A77689273622}"/>
              </a:ext>
            </a:extLst>
          </p:cNvPr>
          <p:cNvSpPr txBox="1"/>
          <p:nvPr userDrawn="1"/>
        </p:nvSpPr>
        <p:spPr>
          <a:xfrm>
            <a:off x="180622" y="2912533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B408155-3457-2846-9BCF-11FB56DCF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7A17EA1-5116-8F40-8702-D94B6BF3A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3839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4C29ADA-2C74-8848-9D73-1968630AA9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380B404-1F62-4A41-813F-C9C69982E6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11232573" cy="4357686"/>
          </a:xfrm>
        </p:spPr>
        <p:txBody>
          <a:bodyPr numCol="3" spcCol="360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4320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96CFDA8-D52D-404B-9F32-67F3F898B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317D0C7-1A24-284B-A267-563D73DBA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1CFFB53-9114-8B44-A6EB-A212D0D24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29C99F5-47F2-ED4E-A070-12B5B7C3C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91986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68EFA127-AF66-DF47-AE0A-5AE59DEEA3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BF9F6A-185E-D049-AB08-15D7583E12A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5520573" cy="4357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8" name="Content Placeholder 11" descr="Add chart, table or image here">
            <a:extLst>
              <a:ext uri="{FF2B5EF4-FFF2-40B4-BE49-F238E27FC236}">
                <a16:creationId xmlns:a16="http://schemas.microsoft.com/office/drawing/2014/main" id="{A6E03B43-8C85-3146-B22E-4FD9A082F70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191251" y="1592262"/>
            <a:ext cx="5520267" cy="4357687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chart/table/photo</a:t>
            </a:r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6DD6696-3FA5-8E4E-B7A1-26C67A1C9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1F1BEC03-7B38-3D42-81F5-9CC4A2A82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0C3FEA33-AC9B-6043-9DDD-CE162D572A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8FE6DA1-D5C2-9742-9034-655CED407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9594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DE77F893-67C0-CE4F-A59D-E2C0A7A456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F15A368-1733-764C-B16B-70BDFCDA4C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998" y="1602535"/>
            <a:ext cx="6479602" cy="434741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Picture Placeholder 3" descr="Add image here"/>
          <p:cNvSpPr>
            <a:spLocks noGrp="1"/>
          </p:cNvSpPr>
          <p:nvPr>
            <p:ph type="pic" sz="quarter" idx="10"/>
          </p:nvPr>
        </p:nvSpPr>
        <p:spPr>
          <a:xfrm>
            <a:off x="8075613" y="1602536"/>
            <a:ext cx="3636387" cy="20880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3" descr="Add image here or remove placeholder box if not required">
            <a:extLst>
              <a:ext uri="{FF2B5EF4-FFF2-40B4-BE49-F238E27FC236}">
                <a16:creationId xmlns:a16="http://schemas.microsoft.com/office/drawing/2014/main" id="{856F6CC8-311C-B64C-8916-5A1222AAACF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75613" y="3843729"/>
            <a:ext cx="3636000" cy="20880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31FF65-03E8-8A49-B200-30B7E9B5F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DF28AEA-385F-9043-AE4C-DAEF90A5CD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3FCB8051-DAAA-514B-972B-6B1708BD2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848389-282B-0C4B-90ED-D81CEE670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82890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0F8E0B70-5C30-5847-8AEF-774CFAD7E20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8358CE39-2EA0-9949-BF9D-697281F619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9426" y="1592263"/>
            <a:ext cx="5616574" cy="4357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6A0B221D-7C49-BD4E-B0DD-913726BFFA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003" y="1859622"/>
            <a:ext cx="5040000" cy="3622327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statement text or quote in the space, use 34pt or 24pt text</a:t>
            </a:r>
          </a:p>
        </p:txBody>
      </p:sp>
      <p:sp>
        <p:nvSpPr>
          <p:cNvPr id="11" name="Picture Placeholder 10" descr="Add image here">
            <a:extLst>
              <a:ext uri="{FF2B5EF4-FFF2-40B4-BE49-F238E27FC236}">
                <a16:creationId xmlns:a16="http://schemas.microsoft.com/office/drawing/2014/main" id="{5A57B211-0045-2844-B5DA-1D7E13A68B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592262"/>
            <a:ext cx="5615999" cy="4357688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C486ED54-4819-0E4E-AAD0-F81E28FB01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0" y="5481950"/>
            <a:ext cx="2230339" cy="468000"/>
          </a:xfrm>
          <a:solidFill>
            <a:schemeClr val="bg1"/>
          </a:solidFill>
        </p:spPr>
        <p:txBody>
          <a:bodyPr anchor="ctr"/>
          <a:lstStyle>
            <a:lvl1pPr marL="0" indent="0">
              <a:buNone/>
              <a:defRPr sz="1800"/>
            </a:lvl1pPr>
            <a:lvl2pPr marL="432000" indent="0">
              <a:buFontTx/>
              <a:buNone/>
              <a:defRPr sz="1200"/>
            </a:lvl2pPr>
          </a:lstStyle>
          <a:p>
            <a:pPr lvl="1"/>
            <a:r>
              <a:rPr lang="en-US" dirty="0"/>
              <a:t> Image credit</a:t>
            </a:r>
            <a:br>
              <a:rPr lang="en-US" dirty="0"/>
            </a:br>
            <a:r>
              <a:rPr lang="en-US" dirty="0"/>
              <a:t> goes here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4FC2831-8571-0047-869E-580ABE877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94A79811-36A7-ED47-BC4C-055045AB4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1D07C53-5F2E-564B-AA5D-C8C104D2E3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3B8BE1E-EB54-5A43-AA5B-AD876ECA3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73133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0003" y="1592262"/>
            <a:ext cx="5544560" cy="43837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003" y="1859622"/>
            <a:ext cx="5040000" cy="3798228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statement text or quote in the space, use 34pt or 24pt text</a:t>
            </a:r>
          </a:p>
        </p:txBody>
      </p:sp>
      <p:sp>
        <p:nvSpPr>
          <p:cNvPr id="10" name="Picture Placeholder 3" descr="Add first of three images here">
            <a:extLst>
              <a:ext uri="{FF2B5EF4-FFF2-40B4-BE49-F238E27FC236}">
                <a16:creationId xmlns:a16="http://schemas.microsoft.com/office/drawing/2014/main" id="{7DA10396-CCCF-0340-BB00-412EEECBC0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8" y="1592263"/>
            <a:ext cx="5544561" cy="2367736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3" descr="Add second image here">
            <a:extLst>
              <a:ext uri="{FF2B5EF4-FFF2-40B4-BE49-F238E27FC236}">
                <a16:creationId xmlns:a16="http://schemas.microsoft.com/office/drawing/2014/main" id="{4CFF857B-12AB-E04C-A1F6-FC4B79FE185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67438" y="4145976"/>
            <a:ext cx="3636962" cy="1803974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Picture Placeholder 3" descr="Add third image here or remaove if not required">
            <a:extLst>
              <a:ext uri="{FF2B5EF4-FFF2-40B4-BE49-F238E27FC236}">
                <a16:creationId xmlns:a16="http://schemas.microsoft.com/office/drawing/2014/main" id="{8C79CD37-E4DA-FA41-8E9D-41522B86F44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948863" y="4145977"/>
            <a:ext cx="1763136" cy="1803974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CFD15CC-2D5D-A34D-A6E7-81613F6D4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543111EA-9D20-3448-B7C0-A5EF969B7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367B92-1561-E34D-BE06-2C6F86B68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03F0AE9C-EBB9-834E-A3DE-B16392E83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19354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2C96613-2613-8145-BDBC-95527046A2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C99F548-E5CC-0448-82E6-D55920EF41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33DDAB-073B-FE41-A6AF-4E5A138C354A}"/>
              </a:ext>
            </a:extLst>
          </p:cNvPr>
          <p:cNvSpPr txBox="1"/>
          <p:nvPr userDrawn="1"/>
        </p:nvSpPr>
        <p:spPr>
          <a:xfrm>
            <a:off x="479426" y="1601129"/>
            <a:ext cx="971549" cy="45943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Today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02942C-93EA-4F4E-9FE7-97ED1598FA64}"/>
              </a:ext>
            </a:extLst>
          </p:cNvPr>
          <p:cNvSpPr txBox="1"/>
          <p:nvPr userDrawn="1"/>
        </p:nvSpPr>
        <p:spPr>
          <a:xfrm>
            <a:off x="1442733" y="2121634"/>
            <a:ext cx="3120806" cy="141365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January 2020</a:t>
            </a:r>
          </a:p>
          <a:p>
            <a:pPr algn="l"/>
            <a:r>
              <a:rPr lang="en-US" sz="2400" dirty="0"/>
              <a:t>Key milestone 01 and brief explanation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29B702-B3DE-0E4B-A032-9DF36505806E}"/>
              </a:ext>
            </a:extLst>
          </p:cNvPr>
          <p:cNvSpPr txBox="1"/>
          <p:nvPr userDrawn="1"/>
        </p:nvSpPr>
        <p:spPr>
          <a:xfrm>
            <a:off x="2236102" y="4159188"/>
            <a:ext cx="3178958" cy="126086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February 2020</a:t>
            </a:r>
          </a:p>
          <a:p>
            <a:pPr algn="l"/>
            <a:r>
              <a:rPr lang="en-US" sz="2400" dirty="0"/>
              <a:t>Key milestone or goals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B9AB991-EC53-7549-843F-B3CDF98CBD5F}"/>
              </a:ext>
            </a:extLst>
          </p:cNvPr>
          <p:cNvSpPr txBox="1"/>
          <p:nvPr userDrawn="1"/>
        </p:nvSpPr>
        <p:spPr>
          <a:xfrm>
            <a:off x="5232400" y="1616529"/>
            <a:ext cx="2700338" cy="4192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March 2020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BED1ECC-0BD9-3743-8D2D-E05823441A35}"/>
              </a:ext>
            </a:extLst>
          </p:cNvPr>
          <p:cNvSpPr txBox="1"/>
          <p:nvPr userDrawn="1"/>
        </p:nvSpPr>
        <p:spPr>
          <a:xfrm>
            <a:off x="5668960" y="4159188"/>
            <a:ext cx="3198816" cy="12608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April 2020</a:t>
            </a:r>
          </a:p>
          <a:p>
            <a:pPr algn="l"/>
            <a:r>
              <a:rPr lang="en-US" sz="2400" dirty="0"/>
              <a:t>Key milestone or goals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73D4268-F8E4-6849-A550-C1431A22F0C8}"/>
              </a:ext>
            </a:extLst>
          </p:cNvPr>
          <p:cNvSpPr txBox="1"/>
          <p:nvPr userDrawn="1"/>
        </p:nvSpPr>
        <p:spPr>
          <a:xfrm>
            <a:off x="6958380" y="2121633"/>
            <a:ext cx="2312230" cy="10421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May 2020</a:t>
            </a:r>
          </a:p>
          <a:p>
            <a:pPr algn="l"/>
            <a:r>
              <a:rPr lang="en-US" sz="2400" dirty="0"/>
              <a:t>Key stakeholder sign off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45C7AD6-27F5-2C4B-908F-E5DAD2F70D7A}"/>
              </a:ext>
            </a:extLst>
          </p:cNvPr>
          <p:cNvSpPr txBox="1"/>
          <p:nvPr userDrawn="1"/>
        </p:nvSpPr>
        <p:spPr>
          <a:xfrm>
            <a:off x="9045208" y="4159188"/>
            <a:ext cx="2700338" cy="12608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June 2020</a:t>
            </a:r>
          </a:p>
          <a:p>
            <a:pPr algn="l"/>
            <a:r>
              <a:rPr lang="en-US" sz="2400" dirty="0"/>
              <a:t>Project delivery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B68505F-017D-C448-8C2E-7EBFF3A15AB8}"/>
              </a:ext>
            </a:extLst>
          </p:cNvPr>
          <p:cNvSpPr txBox="1"/>
          <p:nvPr userDrawn="1"/>
        </p:nvSpPr>
        <p:spPr>
          <a:xfrm>
            <a:off x="9804400" y="1618404"/>
            <a:ext cx="2022743" cy="77496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July 2020</a:t>
            </a:r>
          </a:p>
          <a:p>
            <a:pPr algn="l"/>
            <a:r>
              <a:rPr lang="en-US" sz="2400" dirty="0"/>
              <a:t>Roll out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2A73C77-45B4-6F40-9DFA-2549E2C44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0" y="3429000"/>
            <a:ext cx="10741025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FBA5457-1215-D54E-B9A3-E70A18F8A7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1450975" y="3267440"/>
            <a:ext cx="0" cy="185601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531D2A4-0774-3544-AEBF-B11C2AAA4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2236102" y="3457135"/>
            <a:ext cx="0" cy="671734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04AD4E3-1DB3-0745-8BA0-36872B5EB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248470" y="2068379"/>
            <a:ext cx="0" cy="1352047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7F8EBD-245C-374E-B6EF-34F631DFF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668960" y="3428999"/>
            <a:ext cx="0" cy="671734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521D648-1B33-B848-9E28-22C1055A06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6959600" y="3249637"/>
            <a:ext cx="0" cy="203404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8AD7176-913D-F745-878C-3D30A4B17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9045208" y="3457135"/>
            <a:ext cx="0" cy="671734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22E4D0C-D51E-7E41-8739-255B8C76D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9804400" y="2393372"/>
            <a:ext cx="0" cy="1033332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B80CA9-D612-334D-B547-0EA0546D5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479425" y="2068379"/>
            <a:ext cx="2078" cy="1360623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EFD903F-4131-8F43-9B3B-E47372010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50941014-4497-824F-BC99-12C7C5B80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685733F-6C6F-9549-84A0-153D08303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CF0EE21-71A6-114A-A05C-5132C1425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29342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2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9427" y="1592263"/>
            <a:ext cx="4608512" cy="4368673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statement text or quote in the space, use 34pt or 24pt text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239895-CBF1-9A44-AE0E-97321883F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2541D261-763F-C74D-B9EC-20280292EC4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67437" y="1592263"/>
            <a:ext cx="5545137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C566D20-9ED7-F24C-8234-C6723323E5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4D9BC458-C516-554E-B7C5-3F7A86E86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67B1EEDC-5770-814D-AB47-82F4CC3496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21A1AE5-AD2C-2247-A1E6-B60F43EDA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01184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3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9427" y="1592263"/>
            <a:ext cx="3636961" cy="4368673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statement text or quote in the space, use 34pt or 24pt text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5F3EFB-C9F8-E04B-8B93-5D6DF7840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8" y="0"/>
            <a:ext cx="807561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9027F85-A326-5B4C-A284-BD4EA17ED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8" y="0"/>
            <a:ext cx="8075613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tx1"/>
              </a:solidFill>
            </a:endParaRP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A3A1DA97-7FEA-2F42-8E12-4BABE52A9AD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232400" y="1592263"/>
            <a:ext cx="6480174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00EA739-BE1A-6748-96FD-C4F5683CC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FE768A60-9BB1-9443-856A-2DE435EBD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C7EDDFB0-8C35-B242-B9C7-9FF8CD6E3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DE590B1C-3001-3A4C-AE2A-BA95BADFA8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16994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2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9426" y="1592263"/>
            <a:ext cx="5545137" cy="4368673"/>
          </a:xfrm>
        </p:spPr>
        <p:txBody>
          <a:bodyPr anchor="t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CCDF47-40D6-0E40-9E93-34D45B6FB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tx1"/>
              </a:solidFill>
            </a:endParaRP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D76DD8CF-32FC-E74F-A900-AB93DBD3A1F8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67437" y="1592263"/>
            <a:ext cx="5545137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377C0B9-DA67-F547-AE09-F6A98E6DD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8A7CB4D4-D83A-024B-8339-8EF8AD92E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FD9081A-76D9-EC44-ADFB-D21AF3669F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A4D06AF0-C632-9540-8FFF-4243777E2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28323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3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38A1F960-AF27-6F48-B335-BF1BE9804D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9427" y="1592263"/>
            <a:ext cx="3636962" cy="4368673"/>
          </a:xfrm>
        </p:spPr>
        <p:txBody>
          <a:bodyPr anchor="t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8" y="0"/>
            <a:ext cx="807561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93FBF2-1F8B-424F-8A94-A7A44155C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7" y="0"/>
            <a:ext cx="8075613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BBCDC9-67AD-304F-A641-19C555A78673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259263" y="1592263"/>
            <a:ext cx="7453312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0A0D21-9030-4D45-A211-D39B6B082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237CE7D9-B889-C14D-8F36-B04354258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6EB66008-C52E-2B4C-B01E-C5B69D18D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D1526E6-C718-F347-8F04-D3C8E284C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27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8388349" cy="43576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36DDD88-F5A8-0D44-B7D8-EAAB62AC4A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F7DE77F0-5E8F-F445-AB32-F307362655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7768CFC-6AEF-D744-A23B-B3F7B1CC1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93710B7-7EB9-FA45-A0FE-45B364844F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F244053C-E493-6C4D-9CEF-16DB2081F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7F5ADFD-39E3-E643-8EE5-C924A226ED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177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2C96613-2613-8145-BDBC-95527046A2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C99F548-E5CC-0448-82E6-D55920EF41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3" name="Content Placeholder 2" descr="Add chart, table or image here">
            <a:extLst>
              <a:ext uri="{FF2B5EF4-FFF2-40B4-BE49-F238E27FC236}">
                <a16:creationId xmlns:a16="http://schemas.microsoft.com/office/drawing/2014/main" id="{6F5D1C0F-74B3-8A4E-AAC6-F9A9FAAF8A5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78546" y="1592262"/>
            <a:ext cx="11232972" cy="4357687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chart/table/photo</a:t>
            </a:r>
            <a:endParaRPr lang="en-GB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055D94C7-D65F-3749-AE13-AF7EE2A2BC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481950"/>
            <a:ext cx="2230339" cy="468000"/>
          </a:xfrm>
          <a:solidFill>
            <a:schemeClr val="bg1"/>
          </a:solidFill>
        </p:spPr>
        <p:txBody>
          <a:bodyPr anchor="ctr"/>
          <a:lstStyle>
            <a:lvl1pPr marL="0" indent="0">
              <a:buNone/>
              <a:defRPr sz="1800"/>
            </a:lvl1pPr>
            <a:lvl2pPr marL="432000" indent="0">
              <a:buFontTx/>
              <a:buNone/>
              <a:defRPr sz="1200"/>
            </a:lvl2pPr>
          </a:lstStyle>
          <a:p>
            <a:pPr lvl="1"/>
            <a:r>
              <a:rPr lang="en-US" dirty="0"/>
              <a:t> Image credit</a:t>
            </a:r>
            <a:br>
              <a:rPr lang="en-US" dirty="0"/>
            </a:br>
            <a:r>
              <a:rPr lang="en-US" dirty="0"/>
              <a:t> goes here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EFD903F-4131-8F43-9B3B-E47372010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AF697547-E539-9C47-B562-D12D467BF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685733F-6C6F-9549-84A0-153D08303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CF0EE21-71A6-114A-A05C-5132C1425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45015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3129248-FBFD-954A-B55D-D93105C099E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09043EE-AABB-3D43-B913-B5AE433609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4" name="Picture Placeholder 3" descr="Add first image here">
            <a:extLst>
              <a:ext uri="{FF2B5EF4-FFF2-40B4-BE49-F238E27FC236}">
                <a16:creationId xmlns:a16="http://schemas.microsoft.com/office/drawing/2014/main" id="{C7C14F64-0AD7-814E-ADBD-00D172CAC61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0000" y="1592263"/>
            <a:ext cx="5544563" cy="4357688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Picture Placeholder 3" descr="Add second image here">
            <a:extLst>
              <a:ext uri="{FF2B5EF4-FFF2-40B4-BE49-F238E27FC236}">
                <a16:creationId xmlns:a16="http://schemas.microsoft.com/office/drawing/2014/main" id="{2A65CA6F-7D91-3C47-9C36-79BAEE1D48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8" y="1592263"/>
            <a:ext cx="5544562" cy="4357688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0695510-C34D-974F-A1F8-C76E12C25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E0A801B1-2AB7-0840-8B58-1EDF309E4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0DE0675-243B-3445-95CC-DB82EBEEEF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28472E9-D590-4E4B-8E7C-FE262AB41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585832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ise content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F162B308-0512-BD4B-A204-B0C00FA050D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D35E84DA-6071-AD49-ADD8-6ED4561CF1C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19" name="Content Placeholder 2" descr="Content box">
            <a:extLst>
              <a:ext uri="{FF2B5EF4-FFF2-40B4-BE49-F238E27FC236}">
                <a16:creationId xmlns:a16="http://schemas.microsoft.com/office/drawing/2014/main" id="{1E65073E-903D-774A-B1F5-49BFBA514392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79424" y="1592262"/>
            <a:ext cx="3636963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sp>
        <p:nvSpPr>
          <p:cNvPr id="27" name="Content Placeholder 2" descr="Content box">
            <a:extLst>
              <a:ext uri="{FF2B5EF4-FFF2-40B4-BE49-F238E27FC236}">
                <a16:creationId xmlns:a16="http://schemas.microsoft.com/office/drawing/2014/main" id="{3B30A9D2-E284-2E4C-A561-386EF0A682B7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4259262" y="1592262"/>
            <a:ext cx="3673475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sp>
        <p:nvSpPr>
          <p:cNvPr id="30" name="Content Placeholder 2" descr="Content box">
            <a:extLst>
              <a:ext uri="{FF2B5EF4-FFF2-40B4-BE49-F238E27FC236}">
                <a16:creationId xmlns:a16="http://schemas.microsoft.com/office/drawing/2014/main" id="{F5982CB3-F96D-4847-90D1-78412688D8DB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8075612" y="1592262"/>
            <a:ext cx="3636387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sp>
        <p:nvSpPr>
          <p:cNvPr id="18" name="Content Placeholder 2" descr="Content box">
            <a:extLst>
              <a:ext uri="{FF2B5EF4-FFF2-40B4-BE49-F238E27FC236}">
                <a16:creationId xmlns:a16="http://schemas.microsoft.com/office/drawing/2014/main" id="{7D56863F-F6CD-E24A-AA3A-95A03E55F183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91501" y="3856869"/>
            <a:ext cx="3637361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sp>
        <p:nvSpPr>
          <p:cNvPr id="26" name="Content Placeholder 2" descr="Content box">
            <a:extLst>
              <a:ext uri="{FF2B5EF4-FFF2-40B4-BE49-F238E27FC236}">
                <a16:creationId xmlns:a16="http://schemas.microsoft.com/office/drawing/2014/main" id="{C49033BA-802B-9D4E-86E7-1DCABD90524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271736" y="3844862"/>
            <a:ext cx="3661002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sp>
        <p:nvSpPr>
          <p:cNvPr id="28" name="Content Placeholder 2" descr="Content box">
            <a:extLst>
              <a:ext uri="{FF2B5EF4-FFF2-40B4-BE49-F238E27FC236}">
                <a16:creationId xmlns:a16="http://schemas.microsoft.com/office/drawing/2014/main" id="{12B41031-5953-1A41-9DB9-9AD4FADFC778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075612" y="3856869"/>
            <a:ext cx="3636387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56DA0C-D1BE-D54E-A66F-1F9B0DA3C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488980DE-7EE2-EB42-8EE8-3441272BA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A5E7991D-0B78-C048-8751-2356A80F5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6F30593-54C3-7444-BD6C-62F7EBAC1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789894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FF6C17C8-51A5-284E-8E96-266EA704A3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000" y="509953"/>
            <a:ext cx="11232001" cy="68947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 noProof="0" dirty="0"/>
              <a:t>Full page image</a:t>
            </a:r>
            <a:endParaRPr lang="en-GB" dirty="0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0088D9D9-CB9E-2F46-A0E3-379EAB6216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2" descr="Text box with instruction on how to add a full slide image. Delete this box from slide">
            <a:extLst>
              <a:ext uri="{FF2B5EF4-FFF2-40B4-BE49-F238E27FC236}">
                <a16:creationId xmlns:a16="http://schemas.microsoft.com/office/drawing/2014/main" id="{78A0F6EB-7578-CC42-82B5-AFD3AB11FD8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9425" y="1592263"/>
            <a:ext cx="5545138" cy="1393825"/>
          </a:xfrm>
          <a:solidFill>
            <a:schemeClr val="bg2"/>
          </a:solidFill>
        </p:spPr>
        <p:txBody>
          <a:bodyPr lIns="72000" tIns="72000" rIns="72000" bIns="72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32000" indent="0">
              <a:buNone/>
              <a:defRPr/>
            </a:lvl2pPr>
            <a:lvl3pPr marL="864000" indent="0">
              <a:buNone/>
              <a:defRPr/>
            </a:lvl3pPr>
            <a:lvl4pPr marL="0" indent="0">
              <a:buNone/>
              <a:defRPr/>
            </a:lvl4pPr>
            <a:lvl5pPr marL="432000" indent="0">
              <a:buNone/>
              <a:defRPr/>
            </a:lvl5pPr>
          </a:lstStyle>
          <a:p>
            <a:pPr lvl="0"/>
            <a:r>
              <a:rPr lang="en-US"/>
              <a:t>Use this slide for full slide images. </a:t>
            </a:r>
            <a:br>
              <a:rPr lang="en-US"/>
            </a:br>
            <a:r>
              <a:rPr lang="en-US"/>
              <a:t>Click on icon to add image. </a:t>
            </a:r>
            <a:br>
              <a:rPr lang="en-US"/>
            </a:br>
            <a:r>
              <a:rPr lang="en-US"/>
              <a:t>Delete this box.</a:t>
            </a:r>
            <a:endParaRPr lang="en-GB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A56B3E5-2915-B74A-AE0F-DBE0556C42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8467" y="6220048"/>
            <a:ext cx="2230339" cy="468000"/>
          </a:xfrm>
          <a:solidFill>
            <a:schemeClr val="bg1"/>
          </a:solidFill>
        </p:spPr>
        <p:txBody>
          <a:bodyPr anchor="ctr"/>
          <a:lstStyle>
            <a:lvl1pPr marL="0" indent="0">
              <a:buNone/>
              <a:defRPr sz="1800"/>
            </a:lvl1pPr>
            <a:lvl2pPr marL="432000" indent="0">
              <a:buFontTx/>
              <a:buNone/>
              <a:defRPr sz="1200"/>
            </a:lvl2pPr>
          </a:lstStyle>
          <a:p>
            <a:pPr lvl="1"/>
            <a:r>
              <a:rPr lang="en-US" dirty="0"/>
              <a:t> Image credit</a:t>
            </a:r>
            <a:br>
              <a:rPr lang="en-US" dirty="0"/>
            </a:br>
            <a:r>
              <a:rPr lang="en-US" dirty="0"/>
              <a:t> goes here</a:t>
            </a:r>
          </a:p>
        </p:txBody>
      </p:sp>
    </p:spTree>
    <p:extLst>
      <p:ext uri="{BB962C8B-B14F-4D97-AF65-F5344CB8AC3E}">
        <p14:creationId xmlns:p14="http://schemas.microsoft.com/office/powerpoint/2010/main" val="268330674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– thank you and contact detai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76B8E08-0BB0-A44D-9A3F-7DF53AFD6D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575" y="1592264"/>
            <a:ext cx="2699188" cy="435768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Thank you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6882B2-221E-724F-B8AA-2F0E5363E18D}"/>
              </a:ext>
            </a:extLst>
          </p:cNvPr>
          <p:cNvSpPr txBox="1"/>
          <p:nvPr userDrawn="1"/>
        </p:nvSpPr>
        <p:spPr>
          <a:xfrm>
            <a:off x="480291" y="5610903"/>
            <a:ext cx="11232284" cy="51593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r"/>
            <a:r>
              <a:rPr lang="en-US" sz="2400" b="1" err="1">
                <a:solidFill>
                  <a:schemeClr val="bg1"/>
                </a:solidFill>
              </a:rPr>
              <a:t>arts.ac.uk</a:t>
            </a:r>
            <a:endParaRPr lang="en-US" sz="2400" b="1">
              <a:solidFill>
                <a:schemeClr val="bg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3991515-FC5A-7B45-B827-6D443E937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6350">
            <a:solidFill>
              <a:schemeClr val="bg1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C27D944-9FDE-1C46-A24D-757614E0A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67" y="6160861"/>
            <a:ext cx="2311433" cy="52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51210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Content">
    <p:bg>
      <p:bgPr>
        <a:solidFill>
          <a:schemeClr val="bg1">
            <a:lumMod val="95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D4784B8-6222-CE45-8AC8-7AB30A0F67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8547" y="180000"/>
            <a:ext cx="11233453" cy="720000"/>
          </a:xfrm>
        </p:spPr>
        <p:txBody>
          <a:bodyPr anchor="ctr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13" name="Content Placeholder 2" descr="Add chart, table or image here">
            <a:extLst>
              <a:ext uri="{FF2B5EF4-FFF2-40B4-BE49-F238E27FC236}">
                <a16:creationId xmlns:a16="http://schemas.microsoft.com/office/drawing/2014/main" id="{6F5D1C0F-74B3-8A4E-AAC6-F9A9FAAF8A5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78546" y="1470024"/>
            <a:ext cx="11232972" cy="45360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chart/table/photo</a:t>
            </a:r>
            <a:endParaRPr lang="en-GB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B8EE9AD7-564C-BD4A-B6A4-EED2E9B4E2E4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1981200" y="6356351"/>
            <a:ext cx="8754093" cy="365125"/>
          </a:xfrm>
        </p:spPr>
        <p:txBody>
          <a:bodyPr lIns="0" tIns="0" rIns="0" bIns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CFC329E-B2D5-FC43-86B8-585EC44DB708}"/>
              </a:ext>
            </a:extLst>
          </p:cNvPr>
          <p:cNvSpPr txBox="1">
            <a:spLocks/>
          </p:cNvSpPr>
          <p:nvPr userDrawn="1"/>
        </p:nvSpPr>
        <p:spPr>
          <a:xfrm>
            <a:off x="11232000" y="6448912"/>
            <a:ext cx="48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C19541-5F6E-2C4C-BF21-196C1C8E2E31}" type="slidenum">
              <a:rPr lang="en-GB" sz="1200" smtClean="0"/>
              <a:pPr/>
              <a:t>‹#›</a:t>
            </a:fld>
            <a:endParaRPr lang="en-GB" sz="12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B6B09DB-3AED-4945-A066-FB02D976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999" y="1041721"/>
            <a:ext cx="112320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FB02CA-28A1-574F-98B9-F9B177114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981201" y="6336000"/>
            <a:ext cx="973079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Logo" descr="UAL_Logo_Black_.eps">
            <a:extLst>
              <a:ext uri="{FF2B5EF4-FFF2-40B4-BE49-F238E27FC236}">
                <a16:creationId xmlns:a16="http://schemas.microsoft.com/office/drawing/2014/main" id="{F969E7D7-DD7A-E045-AEB0-93DEE3C379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36472" y="6151379"/>
            <a:ext cx="1204336" cy="4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019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11232573" cy="4357686"/>
          </a:xfrm>
        </p:spPr>
        <p:txBody>
          <a:bodyPr numCol="2" spcCol="720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GB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380B404-1F62-4A41-813F-C9C69982E6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4C29ADA-2C74-8848-9D73-1968630AA9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A99F18A-DC93-8D43-B5EA-B3DEB27CA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F507F58-E567-5F48-A2BB-D93CE6CA19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6999A4BE-B528-B04B-85B9-C6C54914F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A054028-703C-3542-A5B2-94B4FC73C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322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11232573" cy="4357686"/>
          </a:xfrm>
        </p:spPr>
        <p:txBody>
          <a:bodyPr numCol="3" spcCol="360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4320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GB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380B404-1F62-4A41-813F-C9C69982E6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4C29ADA-2C74-8848-9D73-1968630AA9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96CFDA8-D52D-404B-9F32-67F3F898B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29C99F5-47F2-ED4E-A070-12B5B7C3C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1CFFB53-9114-8B44-A6EB-A212D0D24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317D0C7-1A24-284B-A267-563D73DBA3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7853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5520573" cy="43576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11" descr="Add chart, table or image here">
            <a:extLst>
              <a:ext uri="{FF2B5EF4-FFF2-40B4-BE49-F238E27FC236}">
                <a16:creationId xmlns:a16="http://schemas.microsoft.com/office/drawing/2014/main" id="{A6E03B43-8C85-3146-B22E-4FD9A082F70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191251" y="1592262"/>
            <a:ext cx="5520267" cy="4357687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chart/table/photo</a:t>
            </a:r>
            <a:endParaRPr lang="en-GB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BF9F6A-185E-D049-AB08-15D7583E12A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68EFA127-AF66-DF47-AE0A-5AE59DEEA3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6DD6696-3FA5-8E4E-B7A1-26C67A1C9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8FE6DA1-D5C2-9742-9034-655CED407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0C3FEA33-AC9B-6043-9DDD-CE162D572A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F1BEC03-7B38-3D42-81F5-9CC4A2A822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83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998" y="1602535"/>
            <a:ext cx="6479602" cy="434741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Picture Placeholder 3" descr="Add image here"/>
          <p:cNvSpPr>
            <a:spLocks noGrp="1"/>
          </p:cNvSpPr>
          <p:nvPr>
            <p:ph type="pic" sz="quarter" idx="10"/>
          </p:nvPr>
        </p:nvSpPr>
        <p:spPr>
          <a:xfrm>
            <a:off x="8075613" y="1602536"/>
            <a:ext cx="3636387" cy="20880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endParaRPr lang="en-GB"/>
          </a:p>
          <a:p>
            <a:r>
              <a:rPr lang="en-GB"/>
              <a:t>Photo</a:t>
            </a:r>
          </a:p>
        </p:txBody>
      </p:sp>
      <p:sp>
        <p:nvSpPr>
          <p:cNvPr id="18" name="Picture Placeholder 3" descr="Add image here or remove placeholder box if not required">
            <a:extLst>
              <a:ext uri="{FF2B5EF4-FFF2-40B4-BE49-F238E27FC236}">
                <a16:creationId xmlns:a16="http://schemas.microsoft.com/office/drawing/2014/main" id="{856F6CC8-311C-B64C-8916-5A1222AAACF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75613" y="3843729"/>
            <a:ext cx="3636000" cy="20880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endParaRPr lang="en-GB"/>
          </a:p>
          <a:p>
            <a:r>
              <a:rPr lang="en-GB"/>
              <a:t>Photo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F15A368-1733-764C-B16B-70BDFCDA4C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DE77F893-67C0-CE4F-A59D-E2C0A7A456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31FF65-03E8-8A49-B200-30B7E9B5F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848389-282B-0C4B-90ED-D81CEE670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3FCB8051-DAAA-514B-972B-6B1708BD2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DF28AEA-385F-9043-AE4C-DAEF90A5C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0" y="6152044"/>
            <a:ext cx="2317518" cy="53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333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6.xml"/><Relationship Id="rId21" Type="http://schemas.openxmlformats.org/officeDocument/2006/relationships/slideLayout" Target="../slideLayouts/slideLayout54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20" Type="http://schemas.openxmlformats.org/officeDocument/2006/relationships/slideLayout" Target="../slideLayouts/slideLayout53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23" Type="http://schemas.openxmlformats.org/officeDocument/2006/relationships/theme" Target="../theme/theme3.xml"/><Relationship Id="rId10" Type="http://schemas.openxmlformats.org/officeDocument/2006/relationships/slideLayout" Target="../slideLayouts/slideLayout43.xml"/><Relationship Id="rId19" Type="http://schemas.openxmlformats.org/officeDocument/2006/relationships/slideLayout" Target="../slideLayouts/slideLayout52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Relationship Id="rId22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78353D-46A7-2448-89A2-82D8D5FD3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509953"/>
            <a:ext cx="11232001" cy="68947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 noProof="0"/>
              <a:t>Click</a:t>
            </a:r>
            <a:r>
              <a:rPr lang="en-US"/>
              <a:t>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5E140-9D5F-0646-BC1E-1FBC73E96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0575" y="1597880"/>
            <a:ext cx="112320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  <a:p>
            <a:pPr lvl="1"/>
            <a:r>
              <a:rPr lang="en-GB" noProof="0" dirty="0"/>
              <a:t>Second</a:t>
            </a:r>
            <a:r>
              <a:rPr lang="en-US" dirty="0"/>
              <a:t>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</a:t>
            </a:r>
            <a:r>
              <a:rPr lang="en-US" dirty="0"/>
              <a:t> level</a:t>
            </a:r>
          </a:p>
          <a:p>
            <a:pPr lvl="4"/>
            <a:r>
              <a:rPr lang="en-GB" noProof="0" dirty="0"/>
              <a:t>Fifth</a:t>
            </a:r>
            <a:r>
              <a:rPr lang="en-US" dirty="0"/>
              <a:t>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2AE4E-44FE-7E4B-AF1A-860913C2F4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49DCB-2F53-A44C-9480-CDBE29F0F2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709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spc="-1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tx1"/>
        </a:buClr>
        <a:buSzPct val="80000"/>
        <a:buFont typeface="Wingdings 2" panose="05020102010507070707" pitchFamily="18" charset="2"/>
        <a:buChar char="¢"/>
        <a:tabLst/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1pPr>
      <a:lvl2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Clr>
          <a:schemeClr val="tx1"/>
        </a:buClr>
        <a:buSzPct val="80000"/>
        <a:buFont typeface="Wingdings 2" panose="05020102010507070707" pitchFamily="18" charset="2"/>
        <a:buChar char="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ClrTx/>
        <a:buSzPct val="80000"/>
        <a:buFont typeface="Wingdings 2" panose="05020102010507070707" pitchFamily="18" charset="2"/>
        <a:buChar char="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3pPr>
      <a:lvl4pPr marL="432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>
          <a:schemeClr val="tx1"/>
        </a:buClr>
        <a:buSzPct val="80000"/>
        <a:buFont typeface="Wingdings 2" panose="05020102010507070707" pitchFamily="18" charset="2"/>
        <a:buChar char="¢"/>
        <a:tabLst/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>
          <a:schemeClr val="tx1"/>
        </a:buClr>
        <a:buSzPct val="80000"/>
        <a:buFont typeface="Wingdings 2" panose="05020102010507070707" pitchFamily="18" charset="2"/>
        <a:buChar char="¢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>
          <a:schemeClr val="tx1"/>
        </a:buClr>
        <a:buSzPct val="80000"/>
        <a:buFont typeface="Wingdings 2" panose="05020102010507070707" pitchFamily="18" charset="2"/>
        <a:buChar char="£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6pPr>
      <a:lvl7pPr marL="432000" indent="-432000" algn="l" defTabSz="126000" rtl="0" eaLnBrk="1" latinLnBrk="0" hangingPunct="1">
        <a:lnSpc>
          <a:spcPct val="110000"/>
        </a:lnSpc>
        <a:spcBef>
          <a:spcPts val="0"/>
        </a:spcBef>
        <a:buFont typeface="+mj-lt"/>
        <a:buAutoNum type="arabicPeriod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1260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tabLst>
          <a:tab pos="126000" algn="l"/>
        </a:tabLst>
        <a:defRPr sz="2400" b="1" kern="1200" spc="-10" baseline="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1260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7378">
          <p15:clr>
            <a:srgbClr val="F26B43"/>
          </p15:clr>
        </p15:guide>
        <p15:guide id="4" pos="302">
          <p15:clr>
            <a:srgbClr val="F26B43"/>
          </p15:clr>
        </p15:guide>
        <p15:guide id="5" pos="824">
          <p15:clr>
            <a:srgbClr val="F26B43"/>
          </p15:clr>
        </p15:guide>
        <p15:guide id="6" pos="914">
          <p15:clr>
            <a:srgbClr val="F26B43"/>
          </p15:clr>
        </p15:guide>
        <p15:guide id="7" pos="1413">
          <p15:clr>
            <a:srgbClr val="F26B43"/>
          </p15:clr>
        </p15:guide>
        <p15:guide id="8" pos="1504">
          <p15:clr>
            <a:srgbClr val="F26B43"/>
          </p15:clr>
        </p15:guide>
        <p15:guide id="9" pos="2003">
          <p15:clr>
            <a:srgbClr val="F26B43"/>
          </p15:clr>
        </p15:guide>
        <p15:guide id="10" pos="2094">
          <p15:clr>
            <a:srgbClr val="F26B43"/>
          </p15:clr>
        </p15:guide>
        <p15:guide id="11" pos="2593">
          <p15:clr>
            <a:srgbClr val="F26B43"/>
          </p15:clr>
        </p15:guide>
        <p15:guide id="12" pos="2683">
          <p15:clr>
            <a:srgbClr val="F26B43"/>
          </p15:clr>
        </p15:guide>
        <p15:guide id="13" pos="3205">
          <p15:clr>
            <a:srgbClr val="F26B43"/>
          </p15:clr>
        </p15:guide>
        <p15:guide id="14" pos="3296">
          <p15:clr>
            <a:srgbClr val="F26B43"/>
          </p15:clr>
        </p15:guide>
        <p15:guide id="15" pos="3795">
          <p15:clr>
            <a:srgbClr val="F26B43"/>
          </p15:clr>
        </p15:guide>
        <p15:guide id="16" pos="3885">
          <p15:clr>
            <a:srgbClr val="F26B43"/>
          </p15:clr>
        </p15:guide>
        <p15:guide id="17" pos="4384">
          <p15:clr>
            <a:srgbClr val="F26B43"/>
          </p15:clr>
        </p15:guide>
        <p15:guide id="18" pos="4475">
          <p15:clr>
            <a:srgbClr val="F26B43"/>
          </p15:clr>
        </p15:guide>
        <p15:guide id="19" pos="4997">
          <p15:clr>
            <a:srgbClr val="F26B43"/>
          </p15:clr>
        </p15:guide>
        <p15:guide id="20" pos="5087">
          <p15:clr>
            <a:srgbClr val="F26B43"/>
          </p15:clr>
        </p15:guide>
        <p15:guide id="21" pos="5586">
          <p15:clr>
            <a:srgbClr val="F26B43"/>
          </p15:clr>
        </p15:guide>
        <p15:guide id="22" pos="5677">
          <p15:clr>
            <a:srgbClr val="F26B43"/>
          </p15:clr>
        </p15:guide>
        <p15:guide id="23" pos="6176">
          <p15:clr>
            <a:srgbClr val="F26B43"/>
          </p15:clr>
        </p15:guide>
        <p15:guide id="24" pos="6267">
          <p15:clr>
            <a:srgbClr val="F26B43"/>
          </p15:clr>
        </p15:guide>
        <p15:guide id="25" pos="6766">
          <p15:clr>
            <a:srgbClr val="F26B43"/>
          </p15:clr>
        </p15:guide>
        <p15:guide id="26" pos="6856">
          <p15:clr>
            <a:srgbClr val="F26B43"/>
          </p15:clr>
        </p15:guide>
        <p15:guide id="27" orient="horz" pos="1003">
          <p15:clr>
            <a:srgbClr val="F26B43"/>
          </p15:clr>
        </p15:guide>
        <p15:guide id="28" orient="horz" pos="3748">
          <p15:clr>
            <a:srgbClr val="F26B43"/>
          </p15:clr>
        </p15:guide>
        <p15:guide id="29" orient="horz" pos="686">
          <p15:clr>
            <a:srgbClr val="F26B43"/>
          </p15:clr>
        </p15:guide>
        <p15:guide id="30" orient="horz" pos="4156">
          <p15:clr>
            <a:srgbClr val="F26B43"/>
          </p15:clr>
        </p15:guide>
        <p15:guide id="31" orient="horz" pos="255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123BB3-D6D8-3B43-A04B-C900AF9C4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3800AB-34C5-A642-962A-9AA862C0E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055B6-E613-7B42-AD4B-56EEF7E68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3B976-AC10-1048-8849-9A8CA91705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Microteach 10.02.23 LST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65594-CAD3-644A-80B0-E7E73C4F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1E29C-C84F-6044-9BA2-EC8D44A37E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63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78353D-46A7-2448-89A2-82D8D5FD3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509953"/>
            <a:ext cx="11232001" cy="68947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5E140-9D5F-0646-BC1E-1FBC73E96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0575" y="1597880"/>
            <a:ext cx="112320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2AE4E-44FE-7E4B-AF1A-860913C2F4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49DCB-2F53-A44C-9480-CDBE29F0F2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Microteach 10.02.23 LST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32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  <p:sldLayoutId id="2147483713" r:id="rId18"/>
    <p:sldLayoutId id="2147483714" r:id="rId19"/>
    <p:sldLayoutId id="2147483715" r:id="rId20"/>
    <p:sldLayoutId id="2147483716" r:id="rId21"/>
    <p:sldLayoutId id="2147483717" r:id="rId2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spc="-1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tx1"/>
        </a:buClr>
        <a:buSzPct val="80000"/>
        <a:buFont typeface="Wingdings 2" panose="05020102010507070707" pitchFamily="18" charset="2"/>
        <a:buChar char="¢"/>
        <a:tabLst/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1pPr>
      <a:lvl2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Clr>
          <a:schemeClr val="tx1"/>
        </a:buClr>
        <a:buSzPct val="80000"/>
        <a:buFont typeface="Wingdings 2" panose="05020102010507070707" pitchFamily="18" charset="2"/>
        <a:buChar char="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ClrTx/>
        <a:buSzPct val="80000"/>
        <a:buFont typeface="Wingdings 2" panose="05020102010507070707" pitchFamily="18" charset="2"/>
        <a:buChar char="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3pPr>
      <a:lvl4pPr marL="432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>
          <a:schemeClr val="tx1"/>
        </a:buClr>
        <a:buSzPct val="80000"/>
        <a:buFont typeface="Wingdings 2" panose="05020102010507070707" pitchFamily="18" charset="2"/>
        <a:buChar char="¢"/>
        <a:tabLst/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>
          <a:schemeClr val="tx1"/>
        </a:buClr>
        <a:buSzPct val="80000"/>
        <a:buFont typeface="Wingdings 2" panose="05020102010507070707" pitchFamily="18" charset="2"/>
        <a:buChar char="¢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>
          <a:schemeClr val="tx1"/>
        </a:buClr>
        <a:buSzPct val="80000"/>
        <a:buFont typeface="Wingdings 2" panose="05020102010507070707" pitchFamily="18" charset="2"/>
        <a:buChar char="£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6pPr>
      <a:lvl7pPr marL="432000" indent="-432000" algn="l" defTabSz="126000" rtl="0" eaLnBrk="1" latinLnBrk="0" hangingPunct="1">
        <a:lnSpc>
          <a:spcPct val="110000"/>
        </a:lnSpc>
        <a:spcBef>
          <a:spcPts val="0"/>
        </a:spcBef>
        <a:buFont typeface="+mj-lt"/>
        <a:buAutoNum type="arabicPeriod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1260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tabLst>
          <a:tab pos="126000" algn="l"/>
        </a:tabLst>
        <a:defRPr sz="2400" b="1" kern="1200" spc="-10" baseline="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1260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7378">
          <p15:clr>
            <a:srgbClr val="F26B43"/>
          </p15:clr>
        </p15:guide>
        <p15:guide id="4" pos="302">
          <p15:clr>
            <a:srgbClr val="F26B43"/>
          </p15:clr>
        </p15:guide>
        <p15:guide id="5" pos="824">
          <p15:clr>
            <a:srgbClr val="F26B43"/>
          </p15:clr>
        </p15:guide>
        <p15:guide id="6" pos="914">
          <p15:clr>
            <a:srgbClr val="F26B43"/>
          </p15:clr>
        </p15:guide>
        <p15:guide id="7" pos="1413">
          <p15:clr>
            <a:srgbClr val="F26B43"/>
          </p15:clr>
        </p15:guide>
        <p15:guide id="8" pos="1504">
          <p15:clr>
            <a:srgbClr val="F26B43"/>
          </p15:clr>
        </p15:guide>
        <p15:guide id="9" pos="2003">
          <p15:clr>
            <a:srgbClr val="F26B43"/>
          </p15:clr>
        </p15:guide>
        <p15:guide id="10" pos="2094">
          <p15:clr>
            <a:srgbClr val="F26B43"/>
          </p15:clr>
        </p15:guide>
        <p15:guide id="11" pos="2593">
          <p15:clr>
            <a:srgbClr val="F26B43"/>
          </p15:clr>
        </p15:guide>
        <p15:guide id="12" pos="2683">
          <p15:clr>
            <a:srgbClr val="F26B43"/>
          </p15:clr>
        </p15:guide>
        <p15:guide id="13" pos="3205">
          <p15:clr>
            <a:srgbClr val="F26B43"/>
          </p15:clr>
        </p15:guide>
        <p15:guide id="14" pos="3296">
          <p15:clr>
            <a:srgbClr val="F26B43"/>
          </p15:clr>
        </p15:guide>
        <p15:guide id="15" pos="3795">
          <p15:clr>
            <a:srgbClr val="F26B43"/>
          </p15:clr>
        </p15:guide>
        <p15:guide id="16" pos="3885">
          <p15:clr>
            <a:srgbClr val="F26B43"/>
          </p15:clr>
        </p15:guide>
        <p15:guide id="17" pos="4384">
          <p15:clr>
            <a:srgbClr val="F26B43"/>
          </p15:clr>
        </p15:guide>
        <p15:guide id="18" pos="4475">
          <p15:clr>
            <a:srgbClr val="F26B43"/>
          </p15:clr>
        </p15:guide>
        <p15:guide id="19" pos="4997">
          <p15:clr>
            <a:srgbClr val="F26B43"/>
          </p15:clr>
        </p15:guide>
        <p15:guide id="20" pos="5087">
          <p15:clr>
            <a:srgbClr val="F26B43"/>
          </p15:clr>
        </p15:guide>
        <p15:guide id="21" pos="5586">
          <p15:clr>
            <a:srgbClr val="F26B43"/>
          </p15:clr>
        </p15:guide>
        <p15:guide id="22" pos="5677">
          <p15:clr>
            <a:srgbClr val="F26B43"/>
          </p15:clr>
        </p15:guide>
        <p15:guide id="23" pos="6176">
          <p15:clr>
            <a:srgbClr val="F26B43"/>
          </p15:clr>
        </p15:guide>
        <p15:guide id="24" pos="6267">
          <p15:clr>
            <a:srgbClr val="F26B43"/>
          </p15:clr>
        </p15:guide>
        <p15:guide id="25" pos="6766">
          <p15:clr>
            <a:srgbClr val="F26B43"/>
          </p15:clr>
        </p15:guide>
        <p15:guide id="26" pos="6856">
          <p15:clr>
            <a:srgbClr val="F26B43"/>
          </p15:clr>
        </p15:guide>
        <p15:guide id="27" orient="horz" pos="1003">
          <p15:clr>
            <a:srgbClr val="F26B43"/>
          </p15:clr>
        </p15:guide>
        <p15:guide id="28" orient="horz" pos="3748">
          <p15:clr>
            <a:srgbClr val="F26B43"/>
          </p15:clr>
        </p15:guide>
        <p15:guide id="29" orient="horz" pos="686">
          <p15:clr>
            <a:srgbClr val="F26B43"/>
          </p15:clr>
        </p15:guide>
        <p15:guide id="30" orient="horz" pos="4156">
          <p15:clr>
            <a:srgbClr val="F26B43"/>
          </p15:clr>
        </p15:guide>
        <p15:guide id="31" orient="horz" pos="25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ylorfrancis.com/chapters/oa-edit/10.4324/9781351048002-7/gaming-futures-literacy-stuart-candy" TargetMode="External"/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0C226-C8F3-4DBE-969F-66B866BB70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How can we innovate?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446647-EF95-4665-8FE1-31FBC02423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en-GB" dirty="0"/>
              <a:t>PGCert | 10 February 2023 | Microteach | Louise Stuart Trainor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236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D487BB-166D-D549-99EF-7C88EF789C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0000" y="1453105"/>
            <a:ext cx="11232000" cy="4566696"/>
          </a:xfrm>
        </p:spPr>
        <p:txBody>
          <a:bodyPr>
            <a:noAutofit/>
          </a:bodyPr>
          <a:lstStyle/>
          <a:p>
            <a:pPr marL="0" indent="0" fontAlgn="auto">
              <a:buNone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lang="en-GB" sz="2000" dirty="0">
                <a:latin typeface="Arial"/>
                <a:cs typeface="Arial"/>
              </a:rPr>
              <a:t>Rogers,</a:t>
            </a:r>
            <a:r>
              <a:rPr lang="en-GB" sz="2000" spc="-4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E.M.</a:t>
            </a:r>
            <a:r>
              <a:rPr lang="en-GB" sz="2000" spc="-25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(2003)</a:t>
            </a:r>
            <a:r>
              <a:rPr lang="en-GB" sz="2000" spc="-30" dirty="0">
                <a:latin typeface="Arial"/>
                <a:cs typeface="Arial"/>
              </a:rPr>
              <a:t> </a:t>
            </a:r>
            <a:r>
              <a:rPr lang="en-GB" sz="2000" i="1" dirty="0">
                <a:latin typeface="Arial"/>
                <a:cs typeface="Arial"/>
              </a:rPr>
              <a:t>Diffusion</a:t>
            </a:r>
            <a:r>
              <a:rPr lang="en-GB" sz="2000" i="1" spc="-25" dirty="0">
                <a:latin typeface="Arial"/>
                <a:cs typeface="Arial"/>
              </a:rPr>
              <a:t> </a:t>
            </a:r>
            <a:r>
              <a:rPr lang="en-GB" sz="2000" i="1" dirty="0">
                <a:latin typeface="Arial"/>
                <a:cs typeface="Arial"/>
              </a:rPr>
              <a:t>of</a:t>
            </a:r>
            <a:r>
              <a:rPr lang="en-GB" sz="2000" i="1" spc="-25" dirty="0">
                <a:latin typeface="Arial"/>
                <a:cs typeface="Arial"/>
              </a:rPr>
              <a:t> </a:t>
            </a:r>
            <a:r>
              <a:rPr lang="en-GB" sz="2000" i="1" dirty="0">
                <a:latin typeface="Arial"/>
                <a:cs typeface="Arial"/>
              </a:rPr>
              <a:t>Innovations</a:t>
            </a:r>
            <a:r>
              <a:rPr lang="en-GB" sz="2000" dirty="0">
                <a:latin typeface="Arial"/>
                <a:cs typeface="Arial"/>
              </a:rPr>
              <a:t>.</a:t>
            </a:r>
            <a:r>
              <a:rPr lang="en-GB" sz="2000" spc="-25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New</a:t>
            </a:r>
            <a:r>
              <a:rPr lang="en-GB" sz="2000" spc="-50" dirty="0">
                <a:latin typeface="Arial"/>
                <a:cs typeface="Arial"/>
              </a:rPr>
              <a:t> </a:t>
            </a:r>
            <a:r>
              <a:rPr lang="en-GB" sz="2000" spc="-20" dirty="0">
                <a:latin typeface="Arial"/>
                <a:cs typeface="Arial"/>
              </a:rPr>
              <a:t>York:</a:t>
            </a:r>
            <a:r>
              <a:rPr lang="en-GB" sz="2000" spc="-25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Free</a:t>
            </a:r>
            <a:r>
              <a:rPr lang="en-GB" sz="2000" spc="-25" dirty="0">
                <a:latin typeface="Arial"/>
                <a:cs typeface="Arial"/>
              </a:rPr>
              <a:t> </a:t>
            </a:r>
            <a:r>
              <a:rPr lang="en-GB" sz="2000" spc="-10" dirty="0">
                <a:latin typeface="Arial"/>
                <a:cs typeface="Arial"/>
              </a:rPr>
              <a:t>Press.</a:t>
            </a: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Dator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J. (2009). Alternative futures at the Manoa School. </a:t>
            </a:r>
            <a:r>
              <a:rPr lang="en-GB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Journal of Futures Studies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(2), 1–18. </a:t>
            </a: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Candy, S. (2018)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Transforming the Future: Anticipation in the 21</a:t>
            </a:r>
            <a:r>
              <a:rPr lang="en-GB" sz="2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 Century.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Routledge. Chapter 6.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https://www.taylorfrancis.com/chapters/oa-edit/10.4324/9781351048002-7/gaming-futures-literacy-stuart-candy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lang="en-GB" sz="2000" dirty="0">
                <a:latin typeface="Arial"/>
                <a:cs typeface="Arial"/>
              </a:rPr>
              <a:t>Christensen,</a:t>
            </a:r>
            <a:r>
              <a:rPr lang="en-GB" sz="2000" spc="-3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C.M.,</a:t>
            </a:r>
            <a:r>
              <a:rPr lang="en-GB" sz="2000" spc="-30" dirty="0">
                <a:latin typeface="Arial"/>
                <a:cs typeface="Arial"/>
              </a:rPr>
              <a:t> </a:t>
            </a:r>
            <a:r>
              <a:rPr lang="en-GB" sz="2000" spc="-10" dirty="0">
                <a:latin typeface="Arial"/>
                <a:cs typeface="Arial"/>
              </a:rPr>
              <a:t>Raynor,</a:t>
            </a:r>
            <a:r>
              <a:rPr lang="en-GB" sz="2000" spc="-25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M.</a:t>
            </a:r>
            <a:r>
              <a:rPr lang="en-GB" sz="2000" spc="-3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and</a:t>
            </a:r>
            <a:r>
              <a:rPr lang="en-GB" sz="2000" spc="-25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McDonald,</a:t>
            </a:r>
            <a:r>
              <a:rPr lang="en-GB" sz="2000" spc="-3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R.</a:t>
            </a:r>
            <a:r>
              <a:rPr lang="en-GB" sz="2000" spc="-25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(2015)</a:t>
            </a:r>
            <a:r>
              <a:rPr lang="en-GB" sz="2000" spc="-35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‘What</a:t>
            </a:r>
            <a:r>
              <a:rPr lang="en-GB" sz="2000" spc="-25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is</a:t>
            </a:r>
            <a:r>
              <a:rPr lang="en-GB" sz="2000" spc="-3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disruptive</a:t>
            </a:r>
            <a:r>
              <a:rPr lang="en-GB" sz="2000" spc="-25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innovation?’,</a:t>
            </a:r>
            <a:r>
              <a:rPr lang="en-GB" sz="2000" spc="-3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Harvard</a:t>
            </a:r>
            <a:r>
              <a:rPr lang="en-GB" sz="2000" spc="-25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Business</a:t>
            </a:r>
            <a:r>
              <a:rPr lang="en-GB" sz="2000" spc="-3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Review,</a:t>
            </a:r>
            <a:r>
              <a:rPr lang="en-GB" sz="2000" spc="-25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93(12),</a:t>
            </a:r>
            <a:r>
              <a:rPr lang="en-GB" sz="2000" spc="-3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pp.</a:t>
            </a:r>
            <a:r>
              <a:rPr lang="en-GB" sz="2000" spc="-30" dirty="0">
                <a:latin typeface="Arial"/>
                <a:cs typeface="Arial"/>
              </a:rPr>
              <a:t> </a:t>
            </a:r>
            <a:r>
              <a:rPr lang="en-GB" sz="2000" spc="-10" dirty="0">
                <a:latin typeface="Arial"/>
                <a:cs typeface="Arial"/>
              </a:rPr>
              <a:t>44–53.</a:t>
            </a:r>
            <a:endParaRPr lang="en-GB" sz="2000" b="1" dirty="0">
              <a:latin typeface="Arial" panose="020B0604020202020204" pitchFamily="34" charset="0"/>
              <a:ea typeface="Helvetica Neue Condensed" panose="02000503000000020004" pitchFamily="2" charset="0"/>
              <a:cs typeface="Arial" panose="020B0604020202020204" pitchFamily="34" charset="0"/>
            </a:endParaRPr>
          </a:p>
          <a:p>
            <a:pPr marL="514350" indent="-514350">
              <a:buFont typeface="Wingdings 2" panose="05020102010507070707" pitchFamily="18" charset="2"/>
              <a:buAutoNum type="arabicPeriod"/>
            </a:pPr>
            <a:endParaRPr lang="en-GB" sz="1600" dirty="0">
              <a:latin typeface="Arial" panose="020B0604020202020204" pitchFamily="34" charset="0"/>
              <a:ea typeface="Helvetica Neue Light" panose="02000403000000020004" pitchFamily="2" charset="0"/>
              <a:cs typeface="Arial" panose="020B0604020202020204" pitchFamily="34" charset="0"/>
            </a:endParaRPr>
          </a:p>
          <a:p>
            <a:pPr marL="514350" indent="-514350">
              <a:buFont typeface="Wingdings 2" panose="05020102010507070707" pitchFamily="18" charset="2"/>
              <a:buAutoNum type="arabicPeriod"/>
            </a:pPr>
            <a:endParaRPr lang="en-GB" sz="1600" dirty="0">
              <a:latin typeface="Arial" panose="020B0604020202020204" pitchFamily="34" charset="0"/>
              <a:ea typeface="Helvetica Neue Light" panose="02000403000000020004" pitchFamily="2" charset="0"/>
              <a:cs typeface="Arial" panose="020B0604020202020204" pitchFamily="34" charset="0"/>
            </a:endParaRPr>
          </a:p>
          <a:p>
            <a:pPr marL="514350" indent="-514350">
              <a:buFont typeface="Wingdings 2" panose="05020102010507070707" pitchFamily="18" charset="2"/>
              <a:buAutoNum type="arabicPeriod"/>
            </a:pPr>
            <a:endParaRPr lang="en-GB" sz="1600" dirty="0">
              <a:latin typeface="Arial" panose="020B0604020202020204" pitchFamily="34" charset="0"/>
              <a:ea typeface="Helvetica Neue Light" panose="02000403000000020004" pitchFamily="2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GB" sz="2000" dirty="0">
              <a:latin typeface="Arial" panose="020B0604020202020204" pitchFamily="34" charset="0"/>
              <a:ea typeface="Helvetica Neue Light" panose="02000403000000020004" pitchFamily="2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GB" sz="2000" dirty="0">
              <a:latin typeface="Arial" panose="020B0604020202020204" pitchFamily="34" charset="0"/>
              <a:ea typeface="Helvetica Neue Light" panose="02000403000000020004" pitchFamily="2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GB" sz="2000" i="1" dirty="0">
              <a:latin typeface="Arial" panose="020B0604020202020204" pitchFamily="34" charset="0"/>
              <a:ea typeface="Helvetica Neue Light" panose="02000403000000020004" pitchFamily="2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GB" b="1" dirty="0">
              <a:latin typeface="Arial" panose="020B0604020202020204" pitchFamily="34" charset="0"/>
              <a:ea typeface="Helvetica Neue Light" panose="02000403000000020004" pitchFamily="2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rPr>
              <a:t>    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B89B9B-F1F6-5B45-878D-AA2FC0210B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16EF1E-93B2-264D-A069-E9B70243C8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Essential Information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C146E5-49E8-CD44-A126-BD9A0B0DA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10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CF283C8-1030-DD4D-A147-BC0D27E297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/>
              <a:t>Microteach 10.02.23 LST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12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D487BB-166D-D549-99EF-7C88EF789C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0000" y="1660061"/>
            <a:ext cx="11232000" cy="3537877"/>
          </a:xfrm>
        </p:spPr>
        <p:txBody>
          <a:bodyPr>
            <a:normAutofit/>
          </a:bodyPr>
          <a:lstStyle/>
          <a:p>
            <a:pPr marL="12700" marR="5080" lvl="0" indent="0">
              <a:lnSpc>
                <a:spcPct val="100699"/>
              </a:lnSpc>
              <a:spcBef>
                <a:spcPts val="75"/>
              </a:spcBef>
              <a:buNone/>
            </a:pP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“An</a:t>
            </a:r>
            <a:r>
              <a:rPr lang="en-GB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innovation</a:t>
            </a:r>
            <a:r>
              <a:rPr lang="en-GB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is an</a:t>
            </a:r>
            <a:r>
              <a:rPr lang="en-GB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idea,</a:t>
            </a:r>
            <a:r>
              <a:rPr lang="en-GB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practice, or</a:t>
            </a:r>
            <a:r>
              <a:rPr lang="en-GB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object</a:t>
            </a:r>
            <a:r>
              <a:rPr lang="en-GB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that</a:t>
            </a:r>
            <a:r>
              <a:rPr lang="en-GB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is perceived as</a:t>
            </a:r>
            <a:r>
              <a:rPr lang="en-GB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GB" spc="-25" dirty="0">
                <a:solidFill>
                  <a:prstClr val="black"/>
                </a:solidFill>
                <a:latin typeface="Arial"/>
                <a:cs typeface="Arial"/>
              </a:rPr>
              <a:t>new</a:t>
            </a:r>
            <a:r>
              <a:rPr lang="en-GB" spc="-10" dirty="0">
                <a:solidFill>
                  <a:prstClr val="black"/>
                </a:solidFill>
                <a:latin typeface="Arial"/>
                <a:cs typeface="Arial"/>
              </a:rPr>
              <a:t>.”</a:t>
            </a:r>
            <a:endParaRPr lang="en-GB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37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solidFill>
                  <a:prstClr val="black"/>
                </a:solidFill>
                <a:latin typeface="Arial"/>
                <a:cs typeface="Arial"/>
              </a:rPr>
              <a:t>Rogers,</a:t>
            </a:r>
            <a:r>
              <a:rPr lang="en-GB" sz="20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GB" sz="2000" spc="-20" dirty="0">
                <a:solidFill>
                  <a:prstClr val="black"/>
                </a:solidFill>
                <a:latin typeface="Arial"/>
                <a:cs typeface="Arial"/>
              </a:rPr>
              <a:t>2003</a:t>
            </a:r>
            <a:endParaRPr lang="en-GB" sz="20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solidFill>
                <a:srgbClr val="2828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B89B9B-F1F6-5B45-878D-AA2FC0210B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What is Innovation? (noun)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16EF1E-93B2-264D-A069-E9B70243C8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Innovation Theories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2855EE-FB3A-DC4E-BAA5-91DF54214B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C19541-5F6E-2C4C-BF21-196C1C8E2E3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6C298-22D6-9744-B6F8-681912BE56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Microteach 10.02.23 LST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2154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7B89B9B-F1F6-5B45-878D-AA2FC0210B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Jim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Dator’s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4 Futures/Archetypes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16EF1E-93B2-264D-A069-E9B70243C8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Future Scenario Planning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1A745AB5-838B-0341-95EC-BDEC30234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3877" y="1199699"/>
            <a:ext cx="8864246" cy="4698364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72D7DB-5131-4443-A4A5-265D4FBF3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3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CD80F3-B0B3-7A43-BDD5-5BCA271569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/>
              <a:t>Microteach 10.02.23 LST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1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D487BB-166D-D549-99EF-7C88EF789C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0000" y="1660061"/>
            <a:ext cx="11232000" cy="425385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Dator’s</a:t>
            </a:r>
            <a:r>
              <a:rPr lang="en-GB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Four Futures represent four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different future </a:t>
            </a:r>
            <a:r>
              <a:rPr lang="en-GB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contexts</a:t>
            </a:r>
          </a:p>
          <a:p>
            <a:pPr>
              <a:buFont typeface="Wingdings" pitchFamily="2" charset="2"/>
              <a:buChar char="§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Growth: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future in which “progress” has continued </a:t>
            </a:r>
          </a:p>
          <a:p>
            <a:pPr>
              <a:buFont typeface="Wingdings" pitchFamily="2" charset="2"/>
              <a:buChar char="§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Collapse: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future in which society as we know it has come apart </a:t>
            </a:r>
          </a:p>
          <a:p>
            <a:pPr>
              <a:buFont typeface="Wingdings" pitchFamily="2" charset="2"/>
              <a:buChar char="§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Discipline: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future in which order is deliberately coordinated or imposed </a:t>
            </a:r>
          </a:p>
          <a:p>
            <a:pPr>
              <a:buFont typeface="Wingdings" pitchFamily="2" charset="2"/>
              <a:buChar char="§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Transformation: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future in which a profound historical evolution has occurred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Dator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2019)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B89B9B-F1F6-5B45-878D-AA2FC0210B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Jim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Dator’s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4 Futures/Archetypes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16EF1E-93B2-264D-A069-E9B70243C8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Future Scenario Planning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35B91-611F-6947-8F91-228D41DDBA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4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161C2E-8B71-9E42-9813-6F5891301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/>
              <a:t>Microteach 10.02.23 LST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64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D487BB-166D-D549-99EF-7C88EF789C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0000" y="1660061"/>
            <a:ext cx="11232000" cy="400387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Arc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is the type of future and a time frame (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Dator’s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four futures framework)</a:t>
            </a:r>
          </a:p>
          <a:p>
            <a:pPr>
              <a:buFont typeface="Wingdings" pitchFamily="2" charset="2"/>
              <a:buChar char="§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Terrain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is the context for the object, either a physical location or a domain of human activity</a:t>
            </a:r>
          </a:p>
          <a:p>
            <a:pPr>
              <a:buFont typeface="Wingdings" pitchFamily="2" charset="2"/>
              <a:buChar char="§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is the category of ‘future thing’ for which you will generate a description </a:t>
            </a:r>
          </a:p>
          <a:p>
            <a:pPr>
              <a:buFont typeface="Wingdings" pitchFamily="2" charset="2"/>
              <a:buChar char="§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Mood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is how it feels to interact with that thing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(Candy, 2018)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B89B9B-F1F6-5B45-878D-AA2FC0210B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The Thing from the Future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16EF1E-93B2-264D-A069-E9B70243C8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Creative Game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104C3A-57B2-F44A-BCAE-64EEC5B88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5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DC831C-0C5A-C044-93B9-484B4D100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/>
              <a:t>Microteach 10.02.23 LST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79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D487BB-166D-D549-99EF-7C88EF789C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8850" y="1764796"/>
            <a:ext cx="11232000" cy="421083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400" dirty="0"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rPr>
              <a:t>Imagine a creative story/product/scenario/service based on your three cards + object – make it as wild, strange and funny as possible! </a:t>
            </a:r>
          </a:p>
          <a:p>
            <a:pPr>
              <a:buFont typeface="Wingdings" pitchFamily="2" charset="2"/>
              <a:buChar char="§"/>
            </a:pPr>
            <a:r>
              <a:rPr lang="en-GB" sz="2400" dirty="0">
                <a:effectLst/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rPr>
              <a:t>Write </a:t>
            </a:r>
            <a:r>
              <a:rPr lang="en-GB" sz="2400" dirty="0"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rPr>
              <a:t>it in words or draw something</a:t>
            </a:r>
          </a:p>
          <a:p>
            <a:pPr>
              <a:buFont typeface="Wingdings" pitchFamily="2" charset="2"/>
              <a:buChar char="§"/>
            </a:pPr>
            <a:r>
              <a:rPr lang="en-GB" sz="2400" dirty="0">
                <a:effectLst/>
                <a:latin typeface="Arial" panose="020B0604020202020204" pitchFamily="34" charset="0"/>
                <a:ea typeface="Helvetica Neue Light" panose="02000403000000020004" pitchFamily="2" charset="0"/>
                <a:cs typeface="Arial" panose="020B0604020202020204" pitchFamily="34" charset="0"/>
              </a:rPr>
              <a:t>Share with the group </a:t>
            </a:r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B89B9B-F1F6-5B45-878D-AA2FC0210B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Activity: The Thing from the Future 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16EF1E-93B2-264D-A069-E9B70243C8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Creative Game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B995E-5152-EB44-A0C2-C3FF68C2CF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6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4EDBF6-0498-D742-8315-45A0044B33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/>
              <a:t>Microteach 10.02.23 LST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935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D487BB-166D-D549-99EF-7C88EF789C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0000" y="1660061"/>
            <a:ext cx="11232000" cy="4099608"/>
          </a:xfrm>
        </p:spPr>
        <p:txBody>
          <a:bodyPr>
            <a:noAutofit/>
          </a:bodyPr>
          <a:lstStyle/>
          <a:p>
            <a:pPr marL="432000" lvl="0" indent="-432000" defTabSz="126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80000"/>
              <a:buFont typeface="Wingdings 2" panose="05020102010507070707" pitchFamily="18" charset="2"/>
              <a:buChar char="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creative prompt challenges us to imagine products and services in the future</a:t>
            </a:r>
          </a:p>
          <a:p>
            <a:pPr marL="432000" lvl="0" indent="-432000" defTabSz="126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80000"/>
              <a:buFont typeface="Wingdings 2" panose="05020102010507070707" pitchFamily="18" charset="2"/>
              <a:buChar char="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 example using the following four cards: a continued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growth (A)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trajectory in the next decade, the context is a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zoo (T)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the product is a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beverage (O)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that imparts a sense of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disgust (M)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32000" indent="-432000" defTabSz="126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80000"/>
              <a:buFont typeface="Wingdings 2" panose="05020102010507070707" pitchFamily="18" charset="2"/>
              <a:buChar char="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response one player proposed a product called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ZooShooters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a hypothetical product from animal rights activist group PETA. This drink, when imbibed, gives one the experience of the suffering of a caged animal.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B89B9B-F1F6-5B45-878D-AA2FC0210B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Activity: The Thing from the Future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16EF1E-93B2-264D-A069-E9B70243C8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Creative Game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5C1E5-1C35-D443-81C6-1C23247F86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7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16B229-AC1A-3848-83C9-F7CB3D9338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/>
              <a:t>Microteach 10.02.23 LST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445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D487BB-166D-D549-99EF-7C88EF789C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0000" y="1602802"/>
            <a:ext cx="11232000" cy="4350446"/>
          </a:xfrm>
        </p:spPr>
        <p:txBody>
          <a:bodyPr>
            <a:normAutofit/>
          </a:bodyPr>
          <a:lstStyle/>
          <a:p>
            <a:pPr marL="432000" lvl="0" indent="-432000" defTabSz="126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80000"/>
              <a:buFont typeface="Wingdings 2" panose="05020102010507070707" pitchFamily="18" charset="2"/>
              <a:buChar char="¢"/>
            </a:pPr>
            <a:r>
              <a:rPr lang="en-GB" sz="2400" dirty="0">
                <a:latin typeface="Arial"/>
                <a:cs typeface="Arial"/>
              </a:rPr>
              <a:t>“Disruption”</a:t>
            </a:r>
            <a:r>
              <a:rPr lang="en-GB" sz="2400" spc="1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describes</a:t>
            </a:r>
            <a:r>
              <a:rPr lang="en-GB" sz="2400" spc="1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a</a:t>
            </a:r>
            <a:r>
              <a:rPr lang="en-GB" sz="2400" spc="2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process</a:t>
            </a:r>
            <a:r>
              <a:rPr lang="en-GB" sz="2400" spc="1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whereby</a:t>
            </a:r>
            <a:r>
              <a:rPr lang="en-GB" sz="2400" spc="1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a</a:t>
            </a:r>
            <a:r>
              <a:rPr lang="en-GB" sz="2400" spc="2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smaller</a:t>
            </a:r>
            <a:r>
              <a:rPr lang="en-GB" sz="2400" spc="1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company</a:t>
            </a:r>
            <a:r>
              <a:rPr lang="en-GB" sz="2400" spc="15" dirty="0">
                <a:latin typeface="Arial"/>
                <a:cs typeface="Arial"/>
              </a:rPr>
              <a:t> </a:t>
            </a:r>
            <a:r>
              <a:rPr lang="en-GB" sz="2400" spc="-20" dirty="0">
                <a:latin typeface="Arial"/>
                <a:cs typeface="Arial"/>
              </a:rPr>
              <a:t>with </a:t>
            </a:r>
            <a:r>
              <a:rPr lang="en-GB" sz="2400" dirty="0">
                <a:latin typeface="Arial"/>
                <a:cs typeface="Arial"/>
              </a:rPr>
              <a:t>fewer resources</a:t>
            </a:r>
            <a:r>
              <a:rPr lang="en-GB" sz="2400" spc="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is</a:t>
            </a:r>
            <a:r>
              <a:rPr lang="en-GB" sz="2400" spc="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able</a:t>
            </a:r>
            <a:r>
              <a:rPr lang="en-GB" sz="2400" spc="1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to</a:t>
            </a:r>
            <a:r>
              <a:rPr lang="en-GB" sz="2400" spc="1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successfully</a:t>
            </a:r>
            <a:r>
              <a:rPr lang="en-GB" sz="2400" spc="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challenge</a:t>
            </a:r>
            <a:r>
              <a:rPr lang="en-GB" sz="2400" spc="15" dirty="0">
                <a:latin typeface="Arial"/>
                <a:cs typeface="Arial"/>
              </a:rPr>
              <a:t> </a:t>
            </a:r>
            <a:r>
              <a:rPr lang="en-GB" sz="2400" spc="-10" dirty="0">
                <a:latin typeface="Arial"/>
                <a:cs typeface="Arial"/>
              </a:rPr>
              <a:t>established </a:t>
            </a:r>
            <a:r>
              <a:rPr lang="en-GB" sz="2400" dirty="0">
                <a:latin typeface="Arial"/>
                <a:cs typeface="Arial"/>
              </a:rPr>
              <a:t>incumbent</a:t>
            </a:r>
            <a:r>
              <a:rPr lang="en-GB" sz="2400" spc="20" dirty="0">
                <a:latin typeface="Arial"/>
                <a:cs typeface="Arial"/>
              </a:rPr>
              <a:t> </a:t>
            </a:r>
            <a:r>
              <a:rPr lang="en-GB" sz="2400" spc="-10" dirty="0">
                <a:latin typeface="Arial"/>
                <a:cs typeface="Arial"/>
              </a:rPr>
              <a:t>businesses (with sizeable share of the market).</a:t>
            </a:r>
          </a:p>
          <a:p>
            <a:pPr marL="432000" lvl="0" indent="-432000" defTabSz="126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80000"/>
              <a:buFont typeface="Wingdings 2" panose="05020102010507070707" pitchFamily="18" charset="2"/>
              <a:buChar char="¢"/>
            </a:pPr>
            <a:r>
              <a:rPr lang="en-GB" sz="2400" dirty="0">
                <a:latin typeface="Arial"/>
                <a:cs typeface="Arial"/>
              </a:rPr>
              <a:t>Disruption</a:t>
            </a:r>
            <a:r>
              <a:rPr lang="en-GB" sz="2400" spc="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theory differentiates</a:t>
            </a:r>
            <a:r>
              <a:rPr lang="en-GB" sz="2400" spc="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disruptive</a:t>
            </a:r>
            <a:r>
              <a:rPr lang="en-GB" sz="2400" spc="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innovations</a:t>
            </a:r>
            <a:r>
              <a:rPr lang="en-GB" sz="2400" spc="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from</a:t>
            </a:r>
            <a:r>
              <a:rPr lang="en-GB" sz="2400" spc="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what </a:t>
            </a:r>
            <a:r>
              <a:rPr lang="en-GB" sz="2400" spc="-25" dirty="0">
                <a:latin typeface="Arial"/>
                <a:cs typeface="Arial"/>
              </a:rPr>
              <a:t>are </a:t>
            </a:r>
            <a:r>
              <a:rPr lang="en-GB" sz="2400" dirty="0">
                <a:latin typeface="Arial"/>
                <a:cs typeface="Arial"/>
              </a:rPr>
              <a:t>called</a:t>
            </a:r>
            <a:r>
              <a:rPr lang="en-GB" sz="2400" spc="1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“sustaining</a:t>
            </a:r>
            <a:r>
              <a:rPr lang="en-GB" sz="2400" spc="1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innovations.”</a:t>
            </a:r>
            <a:r>
              <a:rPr lang="en-GB" sz="2400" spc="-4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The</a:t>
            </a:r>
            <a:r>
              <a:rPr lang="en-GB" sz="2400" spc="1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latter</a:t>
            </a:r>
            <a:r>
              <a:rPr lang="en-GB" sz="2400" spc="1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make</a:t>
            </a:r>
            <a:r>
              <a:rPr lang="en-GB" sz="2400" spc="1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good</a:t>
            </a:r>
            <a:r>
              <a:rPr lang="en-GB" sz="2400" spc="15" dirty="0">
                <a:latin typeface="Arial"/>
                <a:cs typeface="Arial"/>
              </a:rPr>
              <a:t> </a:t>
            </a:r>
            <a:r>
              <a:rPr lang="en-GB" sz="2400" spc="-10" dirty="0">
                <a:latin typeface="Arial"/>
                <a:cs typeface="Arial"/>
              </a:rPr>
              <a:t>products </a:t>
            </a:r>
            <a:r>
              <a:rPr lang="en-GB" sz="2400" dirty="0">
                <a:latin typeface="Arial"/>
                <a:cs typeface="Arial"/>
              </a:rPr>
              <a:t>better</a:t>
            </a:r>
            <a:r>
              <a:rPr lang="en-GB" sz="2400" spc="-1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in</a:t>
            </a:r>
            <a:r>
              <a:rPr lang="en-GB" sz="2400" spc="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the eyes of</a:t>
            </a:r>
            <a:r>
              <a:rPr lang="en-GB" sz="2400" spc="-1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an</a:t>
            </a:r>
            <a:r>
              <a:rPr lang="en-GB" sz="2400" spc="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incumbent’s</a:t>
            </a:r>
            <a:r>
              <a:rPr lang="en-GB" sz="2400" spc="-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existing</a:t>
            </a:r>
            <a:r>
              <a:rPr lang="en-GB" sz="2400" spc="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customers:</a:t>
            </a:r>
            <a:r>
              <a:rPr lang="en-GB" sz="2400" spc="-1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the</a:t>
            </a:r>
            <a:r>
              <a:rPr lang="en-GB" sz="2400" spc="5" dirty="0">
                <a:latin typeface="Arial"/>
                <a:cs typeface="Arial"/>
              </a:rPr>
              <a:t> </a:t>
            </a:r>
            <a:r>
              <a:rPr lang="en-GB" sz="2400" spc="-10" dirty="0">
                <a:latin typeface="Arial"/>
                <a:cs typeface="Arial"/>
              </a:rPr>
              <a:t>fifth </a:t>
            </a:r>
            <a:r>
              <a:rPr lang="en-GB" sz="2400" dirty="0">
                <a:latin typeface="Arial"/>
                <a:cs typeface="Arial"/>
              </a:rPr>
              <a:t>blade</a:t>
            </a:r>
            <a:r>
              <a:rPr lang="en-GB" sz="2400" spc="-2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in</a:t>
            </a:r>
            <a:r>
              <a:rPr lang="en-GB" sz="2400" spc="-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a</a:t>
            </a:r>
            <a:r>
              <a:rPr lang="en-GB" sz="2400" spc="-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razor,</a:t>
            </a:r>
            <a:r>
              <a:rPr lang="en-GB" sz="2400" spc="-2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the</a:t>
            </a:r>
            <a:r>
              <a:rPr lang="en-GB" sz="2400" spc="-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clearer</a:t>
            </a:r>
            <a:r>
              <a:rPr lang="en-GB" sz="2400" spc="-5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TV</a:t>
            </a:r>
            <a:r>
              <a:rPr lang="en-GB" sz="2400" spc="-20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picture,</a:t>
            </a:r>
            <a:r>
              <a:rPr lang="en-GB" sz="2400" spc="-1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better</a:t>
            </a:r>
            <a:r>
              <a:rPr lang="en-GB" sz="2400" spc="-5" dirty="0">
                <a:latin typeface="Arial"/>
                <a:cs typeface="Arial"/>
              </a:rPr>
              <a:t> </a:t>
            </a:r>
            <a:r>
              <a:rPr lang="en-GB" sz="2400" dirty="0">
                <a:latin typeface="Arial"/>
                <a:cs typeface="Arial"/>
              </a:rPr>
              <a:t>mobile</a:t>
            </a:r>
            <a:r>
              <a:rPr lang="en-GB" sz="2400" spc="-5" dirty="0">
                <a:latin typeface="Arial"/>
                <a:cs typeface="Arial"/>
              </a:rPr>
              <a:t> </a:t>
            </a:r>
            <a:r>
              <a:rPr lang="en-GB" sz="2400" spc="-10" dirty="0">
                <a:latin typeface="Arial"/>
                <a:cs typeface="Arial"/>
              </a:rPr>
              <a:t>phone reception.</a:t>
            </a:r>
          </a:p>
          <a:p>
            <a:pPr marL="0" lvl="0" indent="0" defTabSz="126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80000"/>
              <a:buNone/>
            </a:pPr>
            <a:r>
              <a:rPr lang="en-GB" sz="2400" spc="-10" dirty="0">
                <a:latin typeface="Arial"/>
                <a:cs typeface="Arial"/>
              </a:rPr>
              <a:t>     </a:t>
            </a:r>
            <a:r>
              <a:rPr lang="en-GB" sz="2000" dirty="0">
                <a:latin typeface="Arial"/>
                <a:cs typeface="Arial"/>
              </a:rPr>
              <a:t>Christensen,</a:t>
            </a:r>
            <a:r>
              <a:rPr lang="en-GB" sz="2000" spc="-35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C.M.,</a:t>
            </a:r>
            <a:r>
              <a:rPr lang="en-GB" sz="2000" spc="-35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Raynor,</a:t>
            </a:r>
            <a:r>
              <a:rPr lang="en-GB" sz="2000" spc="-35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M.</a:t>
            </a:r>
            <a:r>
              <a:rPr lang="en-GB" sz="2000" spc="-3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and</a:t>
            </a:r>
            <a:r>
              <a:rPr lang="en-GB" sz="2000" spc="-3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McDonald,</a:t>
            </a:r>
            <a:r>
              <a:rPr lang="en-GB" sz="2000" spc="-35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R.</a:t>
            </a:r>
            <a:r>
              <a:rPr lang="en-GB" sz="2000" spc="-30" dirty="0">
                <a:latin typeface="Arial"/>
                <a:cs typeface="Arial"/>
              </a:rPr>
              <a:t> </a:t>
            </a:r>
            <a:r>
              <a:rPr lang="en-GB" sz="2000" spc="-10" dirty="0">
                <a:latin typeface="Arial"/>
                <a:cs typeface="Arial"/>
              </a:rPr>
              <a:t>(2015)</a:t>
            </a:r>
            <a:endParaRPr lang="en-GB" sz="2000" dirty="0">
              <a:latin typeface="Arial"/>
              <a:cs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B89B9B-F1F6-5B45-878D-AA2FC0210B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Disruptive Innovation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16EF1E-93B2-264D-A069-E9B70243C8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Innovation Theories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2855EE-FB3A-DC4E-BAA5-91DF54214B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C19541-5F6E-2C4C-BF21-196C1C8E2E3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6C298-22D6-9744-B6F8-681912BE56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Microteach 10.02.23 LST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5211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D487BB-166D-D549-99EF-7C88EF789C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0000" y="1602802"/>
            <a:ext cx="11232000" cy="4350446"/>
          </a:xfrm>
        </p:spPr>
        <p:txBody>
          <a:bodyPr>
            <a:normAutofit/>
          </a:bodyPr>
          <a:lstStyle/>
          <a:p>
            <a:pPr marL="0" marR="255270" indent="0">
              <a:lnSpc>
                <a:spcPct val="99600"/>
              </a:lnSpc>
              <a:spcBef>
                <a:spcPts val="110"/>
              </a:spcBef>
              <a:buNone/>
            </a:pPr>
            <a:r>
              <a:rPr lang="en-GB" dirty="0">
                <a:latin typeface="Arial"/>
                <a:cs typeface="Arial"/>
              </a:rPr>
              <a:t>Is your innovation:</a:t>
            </a:r>
          </a:p>
          <a:p>
            <a:pPr marL="0" lvl="0" indent="0" defTabSz="126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80000"/>
              <a:buNone/>
            </a:pPr>
            <a:endParaRPr lang="en-GB" sz="2400" b="1" spc="-10" dirty="0">
              <a:solidFill>
                <a:srgbClr val="000000"/>
              </a:solidFill>
              <a:latin typeface="Arial" panose="020B0604020202020204"/>
              <a:cs typeface="Arial"/>
            </a:endParaRPr>
          </a:p>
          <a:p>
            <a:pPr marL="432000" lvl="0" indent="-432000" defTabSz="126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80000"/>
              <a:buFont typeface="Wingdings 2" panose="05020102010507070707" pitchFamily="18" charset="2"/>
              <a:buChar char="¢"/>
            </a:pPr>
            <a:r>
              <a:rPr lang="en-GB" b="1" dirty="0">
                <a:latin typeface="Arial"/>
                <a:cs typeface="Arial"/>
              </a:rPr>
              <a:t>disruptive</a:t>
            </a:r>
            <a:r>
              <a:rPr lang="en-GB" dirty="0">
                <a:latin typeface="Arial"/>
                <a:cs typeface="Arial"/>
              </a:rPr>
              <a:t> : challenges existing norms</a:t>
            </a:r>
          </a:p>
          <a:p>
            <a:pPr marL="0" indent="0" defTabSz="126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80000"/>
              <a:buNone/>
            </a:pPr>
            <a:r>
              <a:rPr lang="en-GB" dirty="0">
                <a:latin typeface="Arial"/>
                <a:cs typeface="Arial"/>
              </a:rPr>
              <a:t>                               OR</a:t>
            </a:r>
          </a:p>
          <a:p>
            <a:pPr marL="432000" indent="-432000" defTabSz="126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80000"/>
              <a:buFont typeface="Wingdings 2" panose="05020102010507070707" pitchFamily="18" charset="2"/>
              <a:buChar char="¢"/>
            </a:pPr>
            <a:r>
              <a:rPr lang="en-GB" b="1" dirty="0">
                <a:latin typeface="Arial"/>
                <a:cs typeface="Arial"/>
              </a:rPr>
              <a:t>sustaining</a:t>
            </a:r>
            <a:r>
              <a:rPr lang="en-GB" dirty="0">
                <a:latin typeface="Arial"/>
                <a:cs typeface="Arial"/>
              </a:rPr>
              <a:t> : makes good products or services better </a:t>
            </a:r>
          </a:p>
          <a:p>
            <a:pPr marL="0" indent="0">
              <a:buNone/>
            </a:pPr>
            <a:endParaRPr lang="en-GB" sz="2000" dirty="0">
              <a:solidFill>
                <a:srgbClr val="2828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B89B9B-F1F6-5B45-878D-AA2FC0210B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Disruptive Innovation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16EF1E-93B2-264D-A069-E9B70243C8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Innovation Theories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2855EE-FB3A-DC4E-BAA5-91DF54214B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C19541-5F6E-2C4C-BF21-196C1C8E2E3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6C298-22D6-9744-B6F8-681912BE56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Microteach 10.02.23 LST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1469029"/>
      </p:ext>
    </p:extLst>
  </p:cSld>
  <p:clrMapOvr>
    <a:masterClrMapping/>
  </p:clrMapOvr>
</p:sld>
</file>

<file path=ppt/theme/theme1.xml><?xml version="1.0" encoding="utf-8"?>
<a:theme xmlns:a="http://schemas.openxmlformats.org/drawingml/2006/main" name="UAL Theme">
  <a:themeElements>
    <a:clrScheme name="UAL">
      <a:dk1>
        <a:srgbClr val="000000"/>
      </a:dk1>
      <a:lt1>
        <a:srgbClr val="FFFFFF"/>
      </a:lt1>
      <a:dk2>
        <a:srgbClr val="FFD022"/>
      </a:dk2>
      <a:lt2>
        <a:srgbClr val="E71657"/>
      </a:lt2>
      <a:accent1>
        <a:srgbClr val="FF8500"/>
      </a:accent1>
      <a:accent2>
        <a:srgbClr val="9E65FB"/>
      </a:accent2>
      <a:accent3>
        <a:srgbClr val="20BCFF"/>
      </a:accent3>
      <a:accent4>
        <a:srgbClr val="1F4EDC"/>
      </a:accent4>
      <a:accent5>
        <a:srgbClr val="00C73E"/>
      </a:accent5>
      <a:accent6>
        <a:srgbClr val="19A3A3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 anchor="t" anchorCtr="0">
        <a:noAutofit/>
      </a:bodyPr>
      <a:lstStyle>
        <a:defPPr algn="l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UAL Theme">
  <a:themeElements>
    <a:clrScheme name="UAL">
      <a:dk1>
        <a:srgbClr val="000000"/>
      </a:dk1>
      <a:lt1>
        <a:srgbClr val="FFFFFF"/>
      </a:lt1>
      <a:dk2>
        <a:srgbClr val="FFD022"/>
      </a:dk2>
      <a:lt2>
        <a:srgbClr val="E71657"/>
      </a:lt2>
      <a:accent1>
        <a:srgbClr val="FF8500"/>
      </a:accent1>
      <a:accent2>
        <a:srgbClr val="9E65FB"/>
      </a:accent2>
      <a:accent3>
        <a:srgbClr val="20BCFF"/>
      </a:accent3>
      <a:accent4>
        <a:srgbClr val="1F4EDC"/>
      </a:accent4>
      <a:accent5>
        <a:srgbClr val="00C73E"/>
      </a:accent5>
      <a:accent6>
        <a:srgbClr val="19A3A3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 anchor="t" anchorCtr="0">
        <a:noAutofit/>
      </a:bodyPr>
      <a:lstStyle>
        <a:defPPr algn="l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7" id="{C2A61EA2-3847-FA4C-B55D-DECD5FA2FB16}" vid="{FDC388AA-6E31-544E-A988-C4695DB2702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2503</TotalTime>
  <Words>543</Words>
  <Application>Microsoft Macintosh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Wingdings 2</vt:lpstr>
      <vt:lpstr>UAL Theme</vt:lpstr>
      <vt:lpstr>1_Office Theme</vt:lpstr>
      <vt:lpstr>1_UAL Theme</vt:lpstr>
      <vt:lpstr>How can we innovate?</vt:lpstr>
      <vt:lpstr>What is Innovation? (noun)</vt:lpstr>
      <vt:lpstr>Jim Dator’s 4 Futures/Archetypes </vt:lpstr>
      <vt:lpstr>Jim Dator’s 4 Futures/Archetypes </vt:lpstr>
      <vt:lpstr>The Thing from the Future</vt:lpstr>
      <vt:lpstr>Activity: The Thing from the Future  </vt:lpstr>
      <vt:lpstr>Activity: The Thing from the Future </vt:lpstr>
      <vt:lpstr>Disruptive Innovation</vt:lpstr>
      <vt:lpstr>Disruptive Innovation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Scenario Planning</dc:title>
  <dc:creator>Louise Stuart Trainor</dc:creator>
  <cp:lastModifiedBy>Louise Stuart Trainor</cp:lastModifiedBy>
  <cp:revision>20</cp:revision>
  <dcterms:created xsi:type="dcterms:W3CDTF">2023-02-08T19:44:28Z</dcterms:created>
  <dcterms:modified xsi:type="dcterms:W3CDTF">2023-02-10T13:28:20Z</dcterms:modified>
</cp:coreProperties>
</file>